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24"/>
  </p:notesMasterIdLst>
  <p:sldIdLst>
    <p:sldId id="489" r:id="rId2"/>
    <p:sldId id="659" r:id="rId3"/>
    <p:sldId id="586" r:id="rId4"/>
    <p:sldId id="641" r:id="rId5"/>
    <p:sldId id="640" r:id="rId6"/>
    <p:sldId id="660" r:id="rId7"/>
    <p:sldId id="478" r:id="rId8"/>
    <p:sldId id="570" r:id="rId9"/>
    <p:sldId id="479" r:id="rId10"/>
    <p:sldId id="396" r:id="rId11"/>
    <p:sldId id="664" r:id="rId12"/>
    <p:sldId id="577" r:id="rId13"/>
    <p:sldId id="665" r:id="rId14"/>
    <p:sldId id="343" r:id="rId15"/>
    <p:sldId id="668" r:id="rId16"/>
    <p:sldId id="646" r:id="rId17"/>
    <p:sldId id="589" r:id="rId18"/>
    <p:sldId id="652" r:id="rId19"/>
    <p:sldId id="654" r:id="rId20"/>
    <p:sldId id="658" r:id="rId21"/>
    <p:sldId id="484" r:id="rId22"/>
    <p:sldId id="510" r:id="rId23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6E6"/>
    <a:srgbClr val="99FF99"/>
    <a:srgbClr val="3AE688"/>
    <a:srgbClr val="54CC9E"/>
    <a:srgbClr val="FF8B8B"/>
    <a:srgbClr val="5AA2C6"/>
    <a:srgbClr val="CC99FF"/>
    <a:srgbClr val="FC9AE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7" autoAdjust="0"/>
    <p:restoredTop sz="98674" autoAdjust="0"/>
  </p:normalViewPr>
  <p:slideViewPr>
    <p:cSldViewPr>
      <p:cViewPr varScale="1">
        <p:scale>
          <a:sx n="69" d="100"/>
          <a:sy n="69" d="100"/>
        </p:scale>
        <p:origin x="60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backWall>
    <c:plotArea>
      <c:layout>
        <c:manualLayout>
          <c:layoutTarget val="inner"/>
          <c:xMode val="edge"/>
          <c:yMode val="edge"/>
          <c:x val="1.412805984520241E-2"/>
          <c:y val="0.10860000506329422"/>
          <c:w val="0.82602133296500646"/>
          <c:h val="0.638138733081386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8.4933871081958365E-2"/>
                  <c:y val="0.281639039862954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DD-491B-9524-8E761C3DCD87}"/>
                </c:ext>
              </c:extLst>
            </c:dLbl>
            <c:dLbl>
              <c:idx val="1"/>
              <c:layout>
                <c:manualLayout>
                  <c:x val="7.7906798655518708E-2"/>
                  <c:y val="0.31000686287788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DD-491B-9524-8E761C3DCD87}"/>
                </c:ext>
              </c:extLst>
            </c:dLbl>
            <c:dLbl>
              <c:idx val="2"/>
              <c:layout>
                <c:manualLayout>
                  <c:x val="8.2214441811327962E-2"/>
                  <c:y val="0.247691629029292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DD-491B-9524-8E761C3DCD87}"/>
                </c:ext>
              </c:extLst>
            </c:dLbl>
            <c:dLbl>
              <c:idx val="3"/>
              <c:layout>
                <c:manualLayout>
                  <c:x val="7.0334951080575039E-2"/>
                  <c:y val="0.252653406507097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DD-491B-9524-8E761C3DCD87}"/>
                </c:ext>
              </c:extLst>
            </c:dLbl>
            <c:dLbl>
              <c:idx val="4"/>
              <c:layout>
                <c:manualLayout>
                  <c:x val="3.4821144785358943E-2"/>
                  <c:y val="0.27822651734295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563.73599999999999</c:v>
                </c:pt>
                <c:pt idx="1">
                  <c:v>625.31799999999976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DD-491B-9524-8E761C3DC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6.9019124769648096E-2"/>
                  <c:y val="0.1441431352683067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DD-491B-9524-8E761C3DCD87}"/>
                </c:ext>
              </c:extLst>
            </c:dLbl>
            <c:dLbl>
              <c:idx val="1"/>
              <c:layout>
                <c:manualLayout>
                  <c:x val="7.111061339903138E-2"/>
                  <c:y val="0.172971762321968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DD-491B-9524-8E761C3DCD87}"/>
                </c:ext>
              </c:extLst>
            </c:dLbl>
            <c:dLbl>
              <c:idx val="2"/>
              <c:layout>
                <c:manualLayout>
                  <c:x val="6.4836147510881528E-2"/>
                  <c:y val="0.100900194687814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DDD-491B-9524-8E761C3DCD87}"/>
                </c:ext>
              </c:extLst>
            </c:dLbl>
            <c:dLbl>
              <c:idx val="3"/>
              <c:layout>
                <c:manualLayout>
                  <c:x val="7.111061339903138E-2"/>
                  <c:y val="9.12906523365942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DD-491B-9524-8E761C3DCD87}"/>
                </c:ext>
              </c:extLst>
            </c:dLbl>
            <c:dLbl>
              <c:idx val="4"/>
              <c:layout>
                <c:manualLayout>
                  <c:x val="6.4836147510881528E-2"/>
                  <c:y val="9.60954235122045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564.4409999999998</c:v>
                </c:pt>
                <c:pt idx="1">
                  <c:v>622.67999999999995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DD-491B-9524-8E761C3DC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4398848"/>
        <c:axId val="84400384"/>
        <c:axId val="84063104"/>
      </c:bar3DChart>
      <c:catAx>
        <c:axId val="8439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400384"/>
        <c:crosses val="autoZero"/>
        <c:auto val="1"/>
        <c:lblAlgn val="ctr"/>
        <c:lblOffset val="100"/>
        <c:noMultiLvlLbl val="0"/>
      </c:catAx>
      <c:valAx>
        <c:axId val="84400384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4398848"/>
        <c:crosses val="autoZero"/>
        <c:crossBetween val="between"/>
        <c:majorUnit val="400"/>
      </c:valAx>
      <c:serAx>
        <c:axId val="8406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4400384"/>
        <c:crosses val="autoZero"/>
      </c:serAx>
    </c:plotArea>
    <c:legend>
      <c:legendPos val="t"/>
      <c:layout>
        <c:manualLayout>
          <c:xMode val="edge"/>
          <c:yMode val="edge"/>
          <c:x val="0.33392698609063554"/>
          <c:y val="4.3016900561184315E-3"/>
          <c:w val="0.30950425132117854"/>
          <c:h val="0.1025814862708392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8100716082051485E-2"/>
                  <c:y val="-5.144104358774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71-45E9-804F-07F72CEB3011}"/>
                </c:ext>
              </c:extLst>
            </c:dLbl>
            <c:dLbl>
              <c:idx val="2"/>
              <c:layout>
                <c:manualLayout>
                  <c:x val="5.4113305592307891E-2"/>
                  <c:y val="-3.6743602562678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1-45E9-804F-07F72CEB3011}"/>
                </c:ext>
              </c:extLst>
            </c:dLbl>
            <c:dLbl>
              <c:idx val="3"/>
              <c:layout>
                <c:manualLayout>
                  <c:x val="0.100209825170940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92.42</c:v>
                </c:pt>
                <c:pt idx="1">
                  <c:v>68.234999999999999</c:v>
                </c:pt>
                <c:pt idx="2">
                  <c:v>72.464999999999989</c:v>
                </c:pt>
                <c:pt idx="3">
                  <c:v>78.662999999999997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71-45E9-804F-07F72CEB30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2088126571795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71-45E9-804F-07F72CEB3011}"/>
                </c:ext>
              </c:extLst>
            </c:dLbl>
            <c:dLbl>
              <c:idx val="2"/>
              <c:layout>
                <c:manualLayout>
                  <c:x val="6.21300916059831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71-45E9-804F-07F72CEB3011}"/>
                </c:ext>
              </c:extLst>
            </c:dLbl>
            <c:dLbl>
              <c:idx val="3"/>
              <c:layout>
                <c:manualLayout>
                  <c:x val="0.10221402167435945"/>
                  <c:y val="4.776668333148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532.89700000000005</c:v>
                </c:pt>
                <c:pt idx="1">
                  <c:v>411.34199999999998</c:v>
                </c:pt>
                <c:pt idx="2">
                  <c:v>381.35599999999999</c:v>
                </c:pt>
                <c:pt idx="3">
                  <c:v>397.71699999999998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71-45E9-804F-07F72CEB3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825920"/>
        <c:axId val="95827456"/>
        <c:axId val="93976320"/>
      </c:bar3DChart>
      <c:catAx>
        <c:axId val="958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27456"/>
        <c:crosses val="autoZero"/>
        <c:auto val="1"/>
        <c:lblAlgn val="ctr"/>
        <c:lblOffset val="100"/>
        <c:noMultiLvlLbl val="0"/>
      </c:catAx>
      <c:valAx>
        <c:axId val="95827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5825920"/>
        <c:crosses val="autoZero"/>
        <c:crossBetween val="between"/>
      </c:valAx>
      <c:serAx>
        <c:axId val="9397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5827456"/>
        <c:crosses val="autoZero"/>
      </c:serAx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85564304463358E-4"/>
          <c:y val="2.6426241465856412E-2"/>
          <c:w val="0.96944444444444988"/>
          <c:h val="0.860621533092775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4193916725302433E-3"/>
                  <c:y val="-1.53611973208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8B-483E-9B34-614FBA18927D}"/>
                </c:ext>
              </c:extLst>
            </c:dLbl>
            <c:dLbl>
              <c:idx val="1"/>
              <c:layout>
                <c:manualLayout>
                  <c:x val="1.3423817106741226E-2"/>
                  <c:y val="-1.421976405642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8B-483E-9B34-614FBA18927D}"/>
                </c:ext>
              </c:extLst>
            </c:dLbl>
            <c:dLbl>
              <c:idx val="2"/>
              <c:layout>
                <c:manualLayout>
                  <c:x val="7.5912861533903976E-3"/>
                  <c:y val="-4.305647831789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8B-483E-9B34-614FBA18927D}"/>
                </c:ext>
              </c:extLst>
            </c:dLbl>
            <c:dLbl>
              <c:idx val="3"/>
              <c:layout>
                <c:manualLayout>
                  <c:x val="9.7982940167141968E-3"/>
                  <c:y val="-5.018241092913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8B-483E-9B34-614FBA18927D}"/>
                </c:ext>
              </c:extLst>
            </c:dLbl>
            <c:dLbl>
              <c:idx val="4"/>
              <c:layout>
                <c:manualLayout>
                  <c:x val="7.2678652989174039E-3"/>
                  <c:y val="-6.931983681030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8B-483E-9B34-614FBA18927D}"/>
                </c:ext>
              </c:extLst>
            </c:dLbl>
            <c:dLbl>
              <c:idx val="5"/>
              <c:layout>
                <c:manualLayout>
                  <c:x val="1.2451239985680604E-2"/>
                  <c:y val="-6.15062288102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8B-483E-9B34-614FBA18927D}"/>
                </c:ext>
              </c:extLst>
            </c:dLbl>
            <c:dLbl>
              <c:idx val="6"/>
              <c:layout>
                <c:manualLayout>
                  <c:x val="-8.1938426594576463E-3"/>
                  <c:y val="-8.879511430777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8B-483E-9B34-614FBA18927D}"/>
                </c:ext>
              </c:extLst>
            </c:dLbl>
            <c:dLbl>
              <c:idx val="7"/>
              <c:layout>
                <c:manualLayout>
                  <c:x val="-1.5432098765432428E-3"/>
                  <c:y val="-0.10875740872793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8B-483E-9B34-614FBA18927D}"/>
                </c:ext>
              </c:extLst>
            </c:dLbl>
            <c:dLbl>
              <c:idx val="8"/>
              <c:layout>
                <c:manualLayout>
                  <c:x val="7.7160493827162207E-3"/>
                  <c:y val="-0.14222139148221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8B-483E-9B34-614FBA18927D}"/>
                </c:ext>
              </c:extLst>
            </c:dLbl>
            <c:dLbl>
              <c:idx val="9"/>
              <c:layout>
                <c:manualLayout>
                  <c:x val="7.5616598155760799E-3"/>
                  <c:y val="-0.13257281636422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8B-483E-9B34-614FBA18927D}"/>
                </c:ext>
              </c:extLst>
            </c:dLbl>
            <c:dLbl>
              <c:idx val="10"/>
              <c:layout>
                <c:manualLayout>
                  <c:x val="-1.0185067526416507E-16"/>
                  <c:y val="-0.1945084425326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8B-483E-9B34-614FBA18927D}"/>
                </c:ext>
              </c:extLst>
            </c:dLbl>
            <c:dLbl>
              <c:idx val="11"/>
              <c:layout>
                <c:manualLayout>
                  <c:x val="-2.7777777777777731E-3"/>
                  <c:y val="-0.20914886293832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8B-483E-9B34-614FBA18927D}"/>
                </c:ext>
              </c:extLst>
            </c:dLbl>
            <c:dLbl>
              <c:idx val="12"/>
              <c:layout>
                <c:manualLayout>
                  <c:x val="-1.2252650940019013E-2"/>
                  <c:y val="-0.2283811145156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8B-483E-9B34-614FBA18927D}"/>
                </c:ext>
              </c:extLst>
            </c:dLbl>
            <c:dLbl>
              <c:idx val="13"/>
              <c:layout>
                <c:manualLayout>
                  <c:x val="0"/>
                  <c:y val="-0.2856672240516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82.1</c:v>
                </c:pt>
                <c:pt idx="1">
                  <c:v>92.4</c:v>
                </c:pt>
                <c:pt idx="2">
                  <c:v>68.2</c:v>
                </c:pt>
                <c:pt idx="3">
                  <c:v>72.399999999999991</c:v>
                </c:pt>
                <c:pt idx="4">
                  <c:v>78.600000000000009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8B-483E-9B34-614FBA1892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к предыдущему году,%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108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08B-483E-9B34-614FBA18927D}"/>
                </c:ext>
              </c:extLst>
            </c:dLbl>
            <c:dLbl>
              <c:idx val="1"/>
              <c:layout>
                <c:manualLayout>
                  <c:x val="1.5431977252843441E-3"/>
                  <c:y val="-2.56681783525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08B-483E-9B34-614FBA18927D}"/>
                </c:ext>
              </c:extLst>
            </c:dLbl>
            <c:dLbl>
              <c:idx val="2"/>
              <c:layout>
                <c:manualLayout>
                  <c:x val="1.5431977252843441E-3"/>
                  <c:y val="-2.7759729576334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08B-483E-9B34-614FBA18927D}"/>
                </c:ext>
              </c:extLst>
            </c:dLbl>
            <c:dLbl>
              <c:idx val="3"/>
              <c:layout>
                <c:manualLayout>
                  <c:x val="-1.2345800524934383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08B-483E-9B34-614FBA18927D}"/>
                </c:ext>
              </c:extLst>
            </c:dLbl>
            <c:dLbl>
              <c:idx val="4"/>
              <c:layout>
                <c:manualLayout>
                  <c:x val="-3.8580489938757527E-3"/>
                  <c:y val="-3.656024267448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08B-483E-9B34-614FBA18927D}"/>
                </c:ext>
              </c:extLst>
            </c:dLbl>
            <c:dLbl>
              <c:idx val="5"/>
              <c:layout>
                <c:manualLayout>
                  <c:x val="3.0863954505686892E-3"/>
                  <c:y val="-2.898193721455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8B-483E-9B34-614FBA18927D}"/>
                </c:ext>
              </c:extLst>
            </c:dLbl>
            <c:dLbl>
              <c:idx val="6"/>
              <c:layout>
                <c:manualLayout>
                  <c:x val="2.4691601049868792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8B-483E-9B34-614FBA18927D}"/>
                </c:ext>
              </c:extLst>
            </c:dLbl>
            <c:dLbl>
              <c:idx val="7"/>
              <c:layout>
                <c:manualLayout>
                  <c:x val="-4.3209755030621175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8B-483E-9B34-614FBA18927D}"/>
                </c:ext>
              </c:extLst>
            </c:dLbl>
            <c:dLbl>
              <c:idx val="8"/>
              <c:layout>
                <c:manualLayout>
                  <c:x val="0"/>
                  <c:y val="-2.509786355259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8B-483E-9B34-614FBA18927D}"/>
                </c:ext>
              </c:extLst>
            </c:dLbl>
            <c:dLbl>
              <c:idx val="9"/>
              <c:layout>
                <c:manualLayout>
                  <c:x val="1.131674169601862E-16"/>
                  <c:y val="-2.718935218198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8B-483E-9B34-614FBA18927D}"/>
                </c:ext>
              </c:extLst>
            </c:dLbl>
            <c:dLbl>
              <c:idx val="10"/>
              <c:layout>
                <c:manualLayout>
                  <c:x val="2.7777777777779878E-3"/>
                  <c:y val="-2.928084081136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8B-483E-9B34-614FBA18927D}"/>
                </c:ext>
              </c:extLst>
            </c:dLbl>
            <c:dLbl>
              <c:idx val="11"/>
              <c:layout>
                <c:manualLayout>
                  <c:x val="1.0185067526416507E-16"/>
                  <c:y val="-3.555530669951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8B-483E-9B34-614FBA18927D}"/>
                </c:ext>
              </c:extLst>
            </c:dLbl>
            <c:dLbl>
              <c:idx val="12"/>
              <c:layout>
                <c:manualLayout>
                  <c:x val="2.7777777777778664E-3"/>
                  <c:y val="-2.509786355259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8B-483E-9B34-614FBA18927D}"/>
                </c:ext>
              </c:extLst>
            </c:dLbl>
            <c:dLbl>
              <c:idx val="13"/>
              <c:layout>
                <c:manualLayout>
                  <c:x val="-8.0859842733524284E-3"/>
                  <c:y val="-2.9244162258238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95.7</c:v>
                </c:pt>
                <c:pt idx="1">
                  <c:v>112.54567600487212</c:v>
                </c:pt>
                <c:pt idx="2">
                  <c:v>73.80952380952381</c:v>
                </c:pt>
                <c:pt idx="3">
                  <c:v>106.15835777126095</c:v>
                </c:pt>
                <c:pt idx="4">
                  <c:v>108.56353591160223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8B-483E-9B34-614FBA189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shape val="cylinder"/>
        <c:axId val="96152960"/>
        <c:axId val="96212096"/>
        <c:axId val="0"/>
      </c:bar3DChart>
      <c:catAx>
        <c:axId val="9615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212096"/>
        <c:crosses val="autoZero"/>
        <c:auto val="1"/>
        <c:lblAlgn val="ctr"/>
        <c:lblOffset val="100"/>
        <c:noMultiLvlLbl val="0"/>
      </c:catAx>
      <c:valAx>
        <c:axId val="9621209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one"/>
        <c:crossAx val="96152960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99FF99"/>
      </a:outerShdw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55353131986228E-2"/>
          <c:y val="3.6194333116642691E-2"/>
          <c:w val="0.61458240609783032"/>
          <c:h val="0.712222467906664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-532.9 млн.руб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2"/>
              <c:layout>
                <c:manualLayout>
                  <c:x val="-4.165191494678968E-2"/>
                  <c:y val="-1.652835556527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116.4</c:v>
                </c:pt>
                <c:pt idx="1">
                  <c:v>17.5</c:v>
                </c:pt>
                <c:pt idx="2">
                  <c:v>235.9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2-419B-ADCE-985DFCD970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- 411,2млн.руб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6.0395276672845069E-2"/>
                  <c:y val="-8.2641777826365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158.19999999999999</c:v>
                </c:pt>
                <c:pt idx="1">
                  <c:v>1.1000000000000001</c:v>
                </c:pt>
                <c:pt idx="2">
                  <c:v>242.2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22-419B-ADCE-985DFCD970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 -427,7млн.руб.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1"/>
              <c:layout>
                <c:manualLayout>
                  <c:x val="-4.1651914946789293E-3"/>
                  <c:y val="-6.817946670675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22-419B-ADCE-985DFCD970B7}"/>
                </c:ext>
              </c:extLst>
            </c:dLbl>
            <c:dLbl>
              <c:idx val="2"/>
              <c:layout>
                <c:manualLayout>
                  <c:x val="8.5386425640918848E-2"/>
                  <c:y val="-2.066044445659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92.3</c:v>
                </c:pt>
                <c:pt idx="1">
                  <c:v>46.5</c:v>
                </c:pt>
                <c:pt idx="2">
                  <c:v>279.2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22-419B-ADCE-985DFCD97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670080"/>
        <c:axId val="98671616"/>
        <c:axId val="96305600"/>
      </c:bar3DChart>
      <c:catAx>
        <c:axId val="9867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671616"/>
        <c:crossesAt val="0"/>
        <c:auto val="1"/>
        <c:lblAlgn val="ctr"/>
        <c:lblOffset val="100"/>
        <c:noMultiLvlLbl val="0"/>
      </c:catAx>
      <c:valAx>
        <c:axId val="9867161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one"/>
        <c:crossAx val="98670080"/>
        <c:crosses val="autoZero"/>
        <c:crossBetween val="between"/>
      </c:valAx>
      <c:serAx>
        <c:axId val="9630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98671616"/>
        <c:crosses val="autoZero"/>
      </c:serAx>
    </c:plotArea>
    <c:legend>
      <c:legendPos val="r"/>
      <c:layout>
        <c:manualLayout>
          <c:xMode val="edge"/>
          <c:yMode val="edge"/>
          <c:x val="0.61235284288258163"/>
          <c:y val="0.11735457812673865"/>
          <c:w val="0.38556456137007938"/>
          <c:h val="0.281836443462287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422730199613649"/>
          <c:y val="2.02863427647445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9166371857095E-2"/>
          <c:y val="0"/>
          <c:w val="0.9020252303478126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(млн.руб. / 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56"/>
          <c:dLbls>
            <c:dLbl>
              <c:idx val="0"/>
              <c:layout>
                <c:manualLayout>
                  <c:x val="-5.0416212770142424E-2"/>
                  <c:y val="2.411348234034599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95-482A-81D7-8F0695B30F0F}"/>
                </c:ext>
              </c:extLst>
            </c:dLbl>
            <c:dLbl>
              <c:idx val="1"/>
              <c:layout>
                <c:manualLayout>
                  <c:x val="-2.6565161421680895E-2"/>
                  <c:y val="-2.00289958599641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95-482A-81D7-8F0695B30F0F}"/>
                </c:ext>
              </c:extLst>
            </c:dLbl>
            <c:dLbl>
              <c:idx val="2"/>
              <c:layout>
                <c:manualLayout>
                  <c:x val="1.3495332252506306E-2"/>
                  <c:y val="-3.365180608815411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95-482A-81D7-8F0695B30F0F}"/>
                </c:ext>
              </c:extLst>
            </c:dLbl>
            <c:dLbl>
              <c:idx val="3"/>
              <c:layout>
                <c:manualLayout>
                  <c:x val="9.2251004685563326E-3"/>
                  <c:y val="-2.051513216776388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95-482A-81D7-8F0695B30F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5-482A-81D7-8F0695B30F0F}"/>
                </c:ext>
              </c:extLst>
            </c:dLbl>
            <c:dLbl>
              <c:idx val="5"/>
              <c:layout>
                <c:manualLayout>
                  <c:x val="0.11846722848766129"/>
                  <c:y val="-0.1410223244249262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95-482A-81D7-8F0695B30F0F}"/>
                </c:ext>
              </c:extLst>
            </c:dLbl>
            <c:dLbl>
              <c:idx val="6"/>
              <c:layout>
                <c:manualLayout>
                  <c:x val="-3.8164070121946427E-2"/>
                  <c:y val="-4.713434044518470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95-482A-81D7-8F0695B30F0F}"/>
                </c:ext>
              </c:extLst>
            </c:dLbl>
            <c:dLbl>
              <c:idx val="7"/>
              <c:layout>
                <c:manualLayout>
                  <c:x val="-9.46835742925577E-3"/>
                  <c:y val="-2.03550615588166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95-482A-81D7-8F0695B30F0F}"/>
                </c:ext>
              </c:extLst>
            </c:dLbl>
            <c:dLbl>
              <c:idx val="8"/>
              <c:layout>
                <c:manualLayout>
                  <c:x val="3.4799868159228211E-3"/>
                  <c:y val="-9.740653242385374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95-482A-81D7-8F0695B30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44.4</c:v>
                </c:pt>
                <c:pt idx="1">
                  <c:v>2.1</c:v>
                </c:pt>
                <c:pt idx="2">
                  <c:v>19.2</c:v>
                </c:pt>
                <c:pt idx="3">
                  <c:v>8.6</c:v>
                </c:pt>
                <c:pt idx="4">
                  <c:v>2.1000000000000001E-2</c:v>
                </c:pt>
                <c:pt idx="5">
                  <c:v>319.39999999999998</c:v>
                </c:pt>
                <c:pt idx="6">
                  <c:v>5.7</c:v>
                </c:pt>
                <c:pt idx="7">
                  <c:v>39.299999999999997</c:v>
                </c:pt>
                <c:pt idx="8">
                  <c:v>4.7</c:v>
                </c:pt>
                <c:pt idx="9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95-482A-81D7-8F0695B30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470299738616315E-2"/>
          <c:y val="0.66244950730437657"/>
          <c:w val="0.62429452494088966"/>
          <c:h val="0.31560882980502902"/>
        </c:manualLayout>
      </c:layout>
      <c:overlay val="0"/>
      <c:txPr>
        <a:bodyPr/>
        <a:lstStyle/>
        <a:p>
          <a:pPr>
            <a:defRPr sz="1650"/>
          </a:pPr>
          <a:endParaRPr lang="ru-RU"/>
        </a:p>
      </c:txPr>
    </c:legend>
    <c:plotVisOnly val="1"/>
    <c:dispBlanksAs val="zero"/>
    <c:showDLblsOverMax val="0"/>
  </c:chart>
  <c:spPr>
    <a:ln>
      <a:solidFill>
        <a:srgbClr val="00B050">
          <a:alpha val="56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E27B9-8622-4AAF-A161-8FB22FBA658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F906C9C-4FAD-4543-BF9C-A7CB790F86FD}">
      <dgm:prSet phldrT="[Текст]" custT="1"/>
      <dgm:spPr>
        <a:solidFill>
          <a:srgbClr val="5AA2C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Мелекесского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</a:t>
          </a:r>
        </a:p>
      </dgm:t>
    </dgm:pt>
    <dgm:pt modelId="{4C538A7F-B2C4-4839-884D-08B624D05A44}" type="par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B5772-7D28-422F-916A-350097120E6E}" type="sib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6A2E55-8A4E-4EB6-87FE-8D4DC17E4EEF}">
      <dgm:prSet phldrT="[Текст]" custT="1"/>
      <dgm:spPr>
        <a:solidFill>
          <a:srgbClr val="3AE688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темпов роста экономики и обеспечение социальной стабильности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D81E6-7F6C-48F9-8649-B596B0911FB6}" type="par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B79CA3-C34A-4E31-BF0B-0BF4EFBC8F85}" type="sib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BA6FA-300A-4794-86E8-5961F71D22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доходов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AC285-64D2-4F84-963E-763363232954}" type="par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76000E-5D02-4A9A-A6DD-8EEE8D675248}" type="sib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91E16-24D9-405F-A776-9EB2C20358EA}">
      <dgm:prSet custT="1"/>
      <dgm:spPr>
        <a:solidFill>
          <a:srgbClr val="46E6E6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консолидации бюджетных средств в целях оздоровления финансов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20F1D8-8FED-49B2-99F8-49AD210552B8}" type="parTrans" cxnId="{110E9E6F-78FF-478D-845F-F5EC3BC2092B}">
      <dgm:prSet/>
      <dgm:spPr/>
      <dgm:t>
        <a:bodyPr/>
        <a:lstStyle/>
        <a:p>
          <a:endParaRPr lang="ru-RU"/>
        </a:p>
      </dgm:t>
    </dgm:pt>
    <dgm:pt modelId="{868B63BC-A00B-4B6F-9D4A-06729051F120}" type="sibTrans" cxnId="{110E9E6F-78FF-478D-845F-F5EC3BC2092B}">
      <dgm:prSet/>
      <dgm:spPr/>
      <dgm:t>
        <a:bodyPr/>
        <a:lstStyle/>
        <a:p>
          <a:endParaRPr lang="ru-RU"/>
        </a:p>
      </dgm:t>
    </dgm:pt>
    <dgm:pt modelId="{9AFB0E27-1D7C-4BC8-BF7B-A85E66237F66}" type="pres">
      <dgm:prSet presAssocID="{DE1E27B9-8622-4AAF-A161-8FB22FBA65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C80C-62B6-4CF8-BB86-8052268ADCF4}" type="pres">
      <dgm:prSet presAssocID="{FF906C9C-4FAD-4543-BF9C-A7CB790F86FD}" presName="centerShape" presStyleLbl="node0" presStyleIdx="0" presStyleCnt="1" custScaleX="146274" custScaleY="65571" custLinFactNeighborX="10415" custLinFactNeighborY="8408"/>
      <dgm:spPr/>
      <dgm:t>
        <a:bodyPr/>
        <a:lstStyle/>
        <a:p>
          <a:endParaRPr lang="ru-RU"/>
        </a:p>
      </dgm:t>
    </dgm:pt>
    <dgm:pt modelId="{60DFC3AA-F0A8-4588-BC48-9F20FB6C9DE0}" type="pres">
      <dgm:prSet presAssocID="{181D81E6-7F6C-48F9-8649-B596B0911FB6}" presName="parTrans" presStyleLbl="bgSibTrans2D1" presStyleIdx="0" presStyleCnt="3" custLinFactNeighborX="253" custLinFactNeighborY="2604"/>
      <dgm:spPr/>
      <dgm:t>
        <a:bodyPr/>
        <a:lstStyle/>
        <a:p>
          <a:endParaRPr lang="ru-RU"/>
        </a:p>
      </dgm:t>
    </dgm:pt>
    <dgm:pt modelId="{145814F2-3938-4A0E-9219-1AE94C7DA1EA}" type="pres">
      <dgm:prSet presAssocID="{DC6A2E55-8A4E-4EB6-87FE-8D4DC17E4EEF}" presName="node" presStyleLbl="node1" presStyleIdx="0" presStyleCnt="3" custScaleY="153473" custRadScaleRad="126949" custRadScaleInc="15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CA49-C2CC-4E1B-9E0C-7C3A533DF9C4}" type="pres">
      <dgm:prSet presAssocID="{42AAC285-64D2-4F84-963E-763363232954}" presName="parTrans" presStyleLbl="bgSibTrans2D1" presStyleIdx="1" presStyleCnt="3" custLinFactNeighborX="7008" custLinFactNeighborY="-2200"/>
      <dgm:spPr/>
      <dgm:t>
        <a:bodyPr/>
        <a:lstStyle/>
        <a:p>
          <a:endParaRPr lang="ru-RU"/>
        </a:p>
      </dgm:t>
    </dgm:pt>
    <dgm:pt modelId="{B095F248-69A5-4808-8E8D-B1E85636CFF7}" type="pres">
      <dgm:prSet presAssocID="{EFBBA6FA-300A-4794-86E8-5961F71D2250}" presName="node" presStyleLbl="node1" presStyleIdx="1" presStyleCnt="3" custScaleX="76141" custScaleY="95130" custRadScaleRad="79938" custRadScaleInc="-11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9DD8-E1D3-41D4-9C7D-BA531840CFF3}" type="pres">
      <dgm:prSet presAssocID="{4920F1D8-8FED-49B2-99F8-49AD210552B8}" presName="parTrans" presStyleLbl="bgSibTrans2D1" presStyleIdx="2" presStyleCnt="3" custLinFactNeighborX="-5780" custLinFactNeighborY="26148"/>
      <dgm:spPr/>
      <dgm:t>
        <a:bodyPr/>
        <a:lstStyle/>
        <a:p>
          <a:endParaRPr lang="ru-RU"/>
        </a:p>
      </dgm:t>
    </dgm:pt>
    <dgm:pt modelId="{E537833B-40B1-4A13-9842-E915D22A94EB}" type="pres">
      <dgm:prSet presAssocID="{4B991E16-24D9-405F-A776-9EB2C20358EA}" presName="node" presStyleLbl="node1" presStyleIdx="2" presStyleCnt="3" custScaleX="114242" custScaleY="116269" custRadScaleRad="108077" custRadScaleInc="-108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440F7-9EC9-4767-B4CA-C2A9DBA8638A}" type="presOf" srcId="{FF906C9C-4FAD-4543-BF9C-A7CB790F86FD}" destId="{14F6C80C-62B6-4CF8-BB86-8052268ADCF4}" srcOrd="0" destOrd="0" presId="urn:microsoft.com/office/officeart/2005/8/layout/radial4"/>
    <dgm:cxn modelId="{EAD83CE8-FB2D-4CF4-86AD-71A787DDAC82}" type="presOf" srcId="{4920F1D8-8FED-49B2-99F8-49AD210552B8}" destId="{ED029DD8-E1D3-41D4-9C7D-BA531840CFF3}" srcOrd="0" destOrd="0" presId="urn:microsoft.com/office/officeart/2005/8/layout/radial4"/>
    <dgm:cxn modelId="{FCDCEC18-A74A-49CE-B65C-D35CFF69E35F}" type="presOf" srcId="{4B991E16-24D9-405F-A776-9EB2C20358EA}" destId="{E537833B-40B1-4A13-9842-E915D22A94EB}" srcOrd="0" destOrd="0" presId="urn:microsoft.com/office/officeart/2005/8/layout/radial4"/>
    <dgm:cxn modelId="{32D88AFB-3380-4F19-A4E7-164B0337DB45}" type="presOf" srcId="{42AAC285-64D2-4F84-963E-763363232954}" destId="{9860CA49-C2CC-4E1B-9E0C-7C3A533DF9C4}" srcOrd="0" destOrd="0" presId="urn:microsoft.com/office/officeart/2005/8/layout/radial4"/>
    <dgm:cxn modelId="{8B87CDB0-09F3-439A-9475-32ACEA99EF96}" type="presOf" srcId="{DC6A2E55-8A4E-4EB6-87FE-8D4DC17E4EEF}" destId="{145814F2-3938-4A0E-9219-1AE94C7DA1EA}" srcOrd="0" destOrd="0" presId="urn:microsoft.com/office/officeart/2005/8/layout/radial4"/>
    <dgm:cxn modelId="{110E9E6F-78FF-478D-845F-F5EC3BC2092B}" srcId="{FF906C9C-4FAD-4543-BF9C-A7CB790F86FD}" destId="{4B991E16-24D9-405F-A776-9EB2C20358EA}" srcOrd="2" destOrd="0" parTransId="{4920F1D8-8FED-49B2-99F8-49AD210552B8}" sibTransId="{868B63BC-A00B-4B6F-9D4A-06729051F120}"/>
    <dgm:cxn modelId="{49BCE30D-AFE7-470B-99D9-3720AFBB1A7E}" srcId="{FF906C9C-4FAD-4543-BF9C-A7CB790F86FD}" destId="{DC6A2E55-8A4E-4EB6-87FE-8D4DC17E4EEF}" srcOrd="0" destOrd="0" parTransId="{181D81E6-7F6C-48F9-8649-B596B0911FB6}" sibTransId="{15B79CA3-C34A-4E31-BF0B-0BF4EFBC8F85}"/>
    <dgm:cxn modelId="{E1E41A9A-9ACD-4759-9A49-1C7BCBA6D037}" srcId="{DE1E27B9-8622-4AAF-A161-8FB22FBA6582}" destId="{FF906C9C-4FAD-4543-BF9C-A7CB790F86FD}" srcOrd="0" destOrd="0" parTransId="{4C538A7F-B2C4-4839-884D-08B624D05A44}" sibTransId="{FF7B5772-7D28-422F-916A-350097120E6E}"/>
    <dgm:cxn modelId="{AB88FBF0-7EB5-4722-B7E6-B68B47C1F025}" type="presOf" srcId="{DE1E27B9-8622-4AAF-A161-8FB22FBA6582}" destId="{9AFB0E27-1D7C-4BC8-BF7B-A85E66237F66}" srcOrd="0" destOrd="0" presId="urn:microsoft.com/office/officeart/2005/8/layout/radial4"/>
    <dgm:cxn modelId="{5DC32BAA-C072-431B-BDC5-72BBB27F11F0}" type="presOf" srcId="{181D81E6-7F6C-48F9-8649-B596B0911FB6}" destId="{60DFC3AA-F0A8-4588-BC48-9F20FB6C9DE0}" srcOrd="0" destOrd="0" presId="urn:microsoft.com/office/officeart/2005/8/layout/radial4"/>
    <dgm:cxn modelId="{A6DE69D7-3B42-403D-8D1C-C6CCACCDD915}" type="presOf" srcId="{EFBBA6FA-300A-4794-86E8-5961F71D2250}" destId="{B095F248-69A5-4808-8E8D-B1E85636CFF7}" srcOrd="0" destOrd="0" presId="urn:microsoft.com/office/officeart/2005/8/layout/radial4"/>
    <dgm:cxn modelId="{1C4EC0A4-402D-4FAA-AED1-999F15EFC00C}" srcId="{FF906C9C-4FAD-4543-BF9C-A7CB790F86FD}" destId="{EFBBA6FA-300A-4794-86E8-5961F71D2250}" srcOrd="1" destOrd="0" parTransId="{42AAC285-64D2-4F84-963E-763363232954}" sibTransId="{D276000E-5D02-4A9A-A6DD-8EEE8D675248}"/>
    <dgm:cxn modelId="{6A4C2923-D632-42E6-BA79-2AA2171C2FE0}" type="presParOf" srcId="{9AFB0E27-1D7C-4BC8-BF7B-A85E66237F66}" destId="{14F6C80C-62B6-4CF8-BB86-8052268ADCF4}" srcOrd="0" destOrd="0" presId="urn:microsoft.com/office/officeart/2005/8/layout/radial4"/>
    <dgm:cxn modelId="{24FA84DC-F433-41E2-8734-A96A65A484D6}" type="presParOf" srcId="{9AFB0E27-1D7C-4BC8-BF7B-A85E66237F66}" destId="{60DFC3AA-F0A8-4588-BC48-9F20FB6C9DE0}" srcOrd="1" destOrd="0" presId="urn:microsoft.com/office/officeart/2005/8/layout/radial4"/>
    <dgm:cxn modelId="{7B661A8A-811F-4A64-9A9F-16DD03AD31B5}" type="presParOf" srcId="{9AFB0E27-1D7C-4BC8-BF7B-A85E66237F66}" destId="{145814F2-3938-4A0E-9219-1AE94C7DA1EA}" srcOrd="2" destOrd="0" presId="urn:microsoft.com/office/officeart/2005/8/layout/radial4"/>
    <dgm:cxn modelId="{E9A49C1D-0BEC-404D-9305-97482615580F}" type="presParOf" srcId="{9AFB0E27-1D7C-4BC8-BF7B-A85E66237F66}" destId="{9860CA49-C2CC-4E1B-9E0C-7C3A533DF9C4}" srcOrd="3" destOrd="0" presId="urn:microsoft.com/office/officeart/2005/8/layout/radial4"/>
    <dgm:cxn modelId="{3D160B4E-4626-4D52-B6F9-A8B413283682}" type="presParOf" srcId="{9AFB0E27-1D7C-4BC8-BF7B-A85E66237F66}" destId="{B095F248-69A5-4808-8E8D-B1E85636CFF7}" srcOrd="4" destOrd="0" presId="urn:microsoft.com/office/officeart/2005/8/layout/radial4"/>
    <dgm:cxn modelId="{59D8B975-44A8-4168-8C0B-119373C2C042}" type="presParOf" srcId="{9AFB0E27-1D7C-4BC8-BF7B-A85E66237F66}" destId="{ED029DD8-E1D3-41D4-9C7D-BA531840CFF3}" srcOrd="5" destOrd="0" presId="urn:microsoft.com/office/officeart/2005/8/layout/radial4"/>
    <dgm:cxn modelId="{6E47568C-6A7C-40C8-8802-61D23F213736}" type="presParOf" srcId="{9AFB0E27-1D7C-4BC8-BF7B-A85E66237F66}" destId="{E537833B-40B1-4A13-9842-E915D22A94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Жилищно-коммунальное хозяйство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 custLinFactNeighborX="-1864" custLinFactNeighborY="46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0CFE324E-26EC-4ABC-AF3E-4064CC26D07E}" type="presOf" srcId="{E6C55C72-6CFC-4004-AB8D-0625F3CE30D7}" destId="{1DBA151A-6B5D-4F4B-AD02-729B4DD605A1}" srcOrd="0" destOrd="0" presId="urn:microsoft.com/office/officeart/2005/8/layout/vList2"/>
    <dgm:cxn modelId="{8F0C65EB-20B3-4215-9454-789B4D61E8E4}" type="presOf" srcId="{A402A16E-D067-43C1-A8BB-1E4F3AD8A4CB}" destId="{3E99717C-8F27-4BA3-8479-7D8F25D32DEA}" srcOrd="0" destOrd="0" presId="urn:microsoft.com/office/officeart/2005/8/layout/vList2"/>
    <dgm:cxn modelId="{A6098444-671D-4BE7-B2D1-A06F4A27977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97896-30C6-4D5D-8031-D932FAC30E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BEE23-F5E4-495C-B9CA-D9F41E9E36A2}">
      <dgm:prSet custT="1"/>
      <dgm:spPr/>
      <dgm:t>
        <a:bodyPr/>
        <a:lstStyle/>
        <a:p>
          <a:pPr rtl="0"/>
          <a:r>
            <a:rPr lang="ru-RU" sz="140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BD90B7F-5737-4018-8811-D32B9A87BBFF}" type="par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E2A238-A7CF-4D37-94EE-51536AE5867B}" type="sib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219EBA8-64D4-40A4-A2B9-0204C9CD570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-организация эффективного и устойчивого функционирования жилищно-коммунального комплекса района и повышение качества предоставления жилищно-коммунальных услуг в районе;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инфраструктурное развитие;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комфортной среды для проживания граждан;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формирование эффективного собственника жилищного фонда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качества благоустройства территории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7D0FC1-151B-451C-8C2F-479145641A93}" type="par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4D9FF6-0AE8-4B4A-ABF5-50730D6728E4}" type="sib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08867F7-A26E-4474-9A34-B2A1C7EFF007}" type="pres">
      <dgm:prSet presAssocID="{9E497896-30C6-4D5D-8031-D932FAC30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4E6956-E578-4388-89B0-D580755F2536}" type="pres">
      <dgm:prSet presAssocID="{BB9BEE23-F5E4-495C-B9CA-D9F41E9E36A2}" presName="thickLine" presStyleLbl="alignNode1" presStyleIdx="0" presStyleCnt="2"/>
      <dgm:spPr/>
    </dgm:pt>
    <dgm:pt modelId="{5FC62430-F5FA-4B71-831C-0EF9CBF49211}" type="pres">
      <dgm:prSet presAssocID="{BB9BEE23-F5E4-495C-B9CA-D9F41E9E36A2}" presName="horz1" presStyleCnt="0"/>
      <dgm:spPr/>
    </dgm:pt>
    <dgm:pt modelId="{9A637107-CA2C-44F1-963C-A50BA67E8003}" type="pres">
      <dgm:prSet presAssocID="{BB9BEE23-F5E4-495C-B9CA-D9F41E9E36A2}" presName="tx1" presStyleLbl="revTx" presStyleIdx="0" presStyleCnt="2" custScaleY="10951"/>
      <dgm:spPr/>
      <dgm:t>
        <a:bodyPr/>
        <a:lstStyle/>
        <a:p>
          <a:endParaRPr lang="ru-RU"/>
        </a:p>
      </dgm:t>
    </dgm:pt>
    <dgm:pt modelId="{D33FCAF5-1027-4013-AB21-7109E3134804}" type="pres">
      <dgm:prSet presAssocID="{BB9BEE23-F5E4-495C-B9CA-D9F41E9E36A2}" presName="vert1" presStyleCnt="0"/>
      <dgm:spPr/>
    </dgm:pt>
    <dgm:pt modelId="{4B7EA185-6C7C-4BE4-BB19-95AF5FBC981F}" type="pres">
      <dgm:prSet presAssocID="{9219EBA8-64D4-40A4-A2B9-0204C9CD570E}" presName="thickLine" presStyleLbl="alignNode1" presStyleIdx="1" presStyleCnt="2"/>
      <dgm:spPr/>
    </dgm:pt>
    <dgm:pt modelId="{D51D2BE0-4C59-4576-BC02-0F743E3268BD}" type="pres">
      <dgm:prSet presAssocID="{9219EBA8-64D4-40A4-A2B9-0204C9CD570E}" presName="horz1" presStyleCnt="0"/>
      <dgm:spPr/>
    </dgm:pt>
    <dgm:pt modelId="{8EB17E79-D185-4704-A6D1-D32202C8A7EE}" type="pres">
      <dgm:prSet presAssocID="{9219EBA8-64D4-40A4-A2B9-0204C9CD570E}" presName="tx1" presStyleLbl="revTx" presStyleIdx="1" presStyleCnt="2" custScaleY="89106"/>
      <dgm:spPr/>
      <dgm:t>
        <a:bodyPr/>
        <a:lstStyle/>
        <a:p>
          <a:endParaRPr lang="ru-RU"/>
        </a:p>
      </dgm:t>
    </dgm:pt>
    <dgm:pt modelId="{BAC9C115-6CC2-432C-A51A-FA77162C9C5D}" type="pres">
      <dgm:prSet presAssocID="{9219EBA8-64D4-40A4-A2B9-0204C9CD570E}" presName="vert1" presStyleCnt="0"/>
      <dgm:spPr/>
    </dgm:pt>
  </dgm:ptLst>
  <dgm:cxnLst>
    <dgm:cxn modelId="{94808B53-0E04-41C3-966C-374810EED4B3}" srcId="{9E497896-30C6-4D5D-8031-D932FAC30E90}" destId="{BB9BEE23-F5E4-495C-B9CA-D9F41E9E36A2}" srcOrd="0" destOrd="0" parTransId="{DBD90B7F-5737-4018-8811-D32B9A87BBFF}" sibTransId="{23E2A238-A7CF-4D37-94EE-51536AE5867B}"/>
    <dgm:cxn modelId="{85387F6A-093B-43F2-B2AE-3CCE2513E13F}" type="presOf" srcId="{BB9BEE23-F5E4-495C-B9CA-D9F41E9E36A2}" destId="{9A637107-CA2C-44F1-963C-A50BA67E8003}" srcOrd="0" destOrd="0" presId="urn:microsoft.com/office/officeart/2008/layout/LinedList"/>
    <dgm:cxn modelId="{F0ED1EB3-C09A-42A2-A5C8-B4AD92F633C7}" type="presOf" srcId="{9219EBA8-64D4-40A4-A2B9-0204C9CD570E}" destId="{8EB17E79-D185-4704-A6D1-D32202C8A7EE}" srcOrd="0" destOrd="0" presId="urn:microsoft.com/office/officeart/2008/layout/LinedList"/>
    <dgm:cxn modelId="{942422DD-77DF-42F8-9A13-75D4B7A715B1}" srcId="{9E497896-30C6-4D5D-8031-D932FAC30E90}" destId="{9219EBA8-64D4-40A4-A2B9-0204C9CD570E}" srcOrd="1" destOrd="0" parTransId="{397D0FC1-151B-451C-8C2F-479145641A93}" sibTransId="{974D9FF6-0AE8-4B4A-ABF5-50730D6728E4}"/>
    <dgm:cxn modelId="{B0D7D4C5-9D95-42EC-AE20-70C0C0C616FF}" type="presOf" srcId="{9E497896-30C6-4D5D-8031-D932FAC30E90}" destId="{B08867F7-A26E-4474-9A34-B2A1C7EFF007}" srcOrd="0" destOrd="0" presId="urn:microsoft.com/office/officeart/2008/layout/LinedList"/>
    <dgm:cxn modelId="{7804D161-9B26-4E19-9999-5764C7DE6F60}" type="presParOf" srcId="{B08867F7-A26E-4474-9A34-B2A1C7EFF007}" destId="{C04E6956-E578-4388-89B0-D580755F2536}" srcOrd="0" destOrd="0" presId="urn:microsoft.com/office/officeart/2008/layout/LinedList"/>
    <dgm:cxn modelId="{E25755CE-526E-40CE-B192-469245067D90}" type="presParOf" srcId="{B08867F7-A26E-4474-9A34-B2A1C7EFF007}" destId="{5FC62430-F5FA-4B71-831C-0EF9CBF49211}" srcOrd="1" destOrd="0" presId="urn:microsoft.com/office/officeart/2008/layout/LinedList"/>
    <dgm:cxn modelId="{2A952405-EA9B-4F23-A240-7A810FE4E9B1}" type="presParOf" srcId="{5FC62430-F5FA-4B71-831C-0EF9CBF49211}" destId="{9A637107-CA2C-44F1-963C-A50BA67E8003}" srcOrd="0" destOrd="0" presId="urn:microsoft.com/office/officeart/2008/layout/LinedList"/>
    <dgm:cxn modelId="{E17CE9CE-A573-4E86-8437-68912FF4E7BA}" type="presParOf" srcId="{5FC62430-F5FA-4B71-831C-0EF9CBF49211}" destId="{D33FCAF5-1027-4013-AB21-7109E3134804}" srcOrd="1" destOrd="0" presId="urn:microsoft.com/office/officeart/2008/layout/LinedList"/>
    <dgm:cxn modelId="{91721862-E479-43A7-A33F-802513EAE5CB}" type="presParOf" srcId="{B08867F7-A26E-4474-9A34-B2A1C7EFF007}" destId="{4B7EA185-6C7C-4BE4-BB19-95AF5FBC981F}" srcOrd="2" destOrd="0" presId="urn:microsoft.com/office/officeart/2008/layout/LinedList"/>
    <dgm:cxn modelId="{FC8CFFA4-A302-4CD2-90EC-BE006CD3144C}" type="presParOf" srcId="{B08867F7-A26E-4474-9A34-B2A1C7EFF007}" destId="{D51D2BE0-4C59-4576-BC02-0F743E3268BD}" srcOrd="3" destOrd="0" presId="urn:microsoft.com/office/officeart/2008/layout/LinedList"/>
    <dgm:cxn modelId="{DCE22569-E911-45D2-90F4-11A0706601F9}" type="presParOf" srcId="{D51D2BE0-4C59-4576-BC02-0F743E3268BD}" destId="{8EB17E79-D185-4704-A6D1-D32202C8A7EE}" srcOrd="0" destOrd="0" presId="urn:microsoft.com/office/officeart/2008/layout/LinedList"/>
    <dgm:cxn modelId="{C07843F8-3E82-40FD-BC9E-61D4DEBFB4F4}" type="presParOf" srcId="{D51D2BE0-4C59-4576-BC02-0F743E3268BD}" destId="{BAC9C115-6CC2-432C-A51A-FA77162C9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F736E-0C80-4028-99AC-D2728CCE76E9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E1F979C-CC2B-44A9-B690-6A246EF9970C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эффективности и результативности инструментов программно-целевого управления и бюджетирования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2EF76-2290-44B3-8D2F-E907464CBD37}" type="par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738A17-D1A7-4C86-8787-8D7C9B5D2E42}" type="sib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D09E1-2E22-46F2-A39B-ED3DD9E7C123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Создание условий для повышения качества предоставляемых услуг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235C9D-6A0A-40BD-A946-2C7CB28EE625}" type="par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5A91D-9B50-469B-9B82-A854B66AB092}" type="sib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4BC1B-4832-4B9C-9E7E-37C759380AB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процедур проведения государственных закупок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4C08275-22CE-4835-887F-BBB1808A6A05}" type="par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0C30F4-F24B-45D8-AA21-6CFA23EE0896}" type="sib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A9EBF-8D07-48A3-86D9-5F5DAE25CB09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оптимизация бюджетных расходов, их структуры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F6F974C-35F5-4B01-A6D2-F1AC2E72B735}" type="par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AB8C22-4E8D-4F5E-BCFB-C5B8DF6CE05A}" type="sib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0128C6-4475-4562-80E9-ACD906BE948A}" type="pres">
      <dgm:prSet presAssocID="{BD1F736E-0C80-4028-99AC-D2728CCE76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16AFE-C23F-48B8-B839-6F564A81DDAA}" type="pres">
      <dgm:prSet presAssocID="{EE1F979C-CC2B-44A9-B690-6A246EF9970C}" presName="parentLin" presStyleCnt="0"/>
      <dgm:spPr/>
    </dgm:pt>
    <dgm:pt modelId="{3C27009C-C6EA-44AF-8A89-ABC492F105FF}" type="pres">
      <dgm:prSet presAssocID="{EE1F979C-CC2B-44A9-B690-6A246EF997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45C9C4-1782-417C-8850-614E64F80808}" type="pres">
      <dgm:prSet presAssocID="{EE1F979C-CC2B-44A9-B690-6A246EF997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90D9-25C4-420C-B72F-708A68D55F9E}" type="pres">
      <dgm:prSet presAssocID="{EE1F979C-CC2B-44A9-B690-6A246EF9970C}" presName="negativeSpace" presStyleCnt="0"/>
      <dgm:spPr/>
    </dgm:pt>
    <dgm:pt modelId="{3F167D5B-2AAE-4BEE-AAFC-3539E0A87AEC}" type="pres">
      <dgm:prSet presAssocID="{EE1F979C-CC2B-44A9-B690-6A246EF9970C}" presName="childText" presStyleLbl="conFgAcc1" presStyleIdx="0" presStyleCnt="4">
        <dgm:presLayoutVars>
          <dgm:bulletEnabled val="1"/>
        </dgm:presLayoutVars>
      </dgm:prSet>
      <dgm:spPr/>
    </dgm:pt>
    <dgm:pt modelId="{E93607E9-AE1B-41D5-BD8F-86FFC48B8C7D}" type="pres">
      <dgm:prSet presAssocID="{1B738A17-D1A7-4C86-8787-8D7C9B5D2E42}" presName="spaceBetweenRectangles" presStyleCnt="0"/>
      <dgm:spPr/>
    </dgm:pt>
    <dgm:pt modelId="{84D1E63F-0A51-4D8D-A4E0-BB6DA04D54FA}" type="pres">
      <dgm:prSet presAssocID="{16AD09E1-2E22-46F2-A39B-ED3DD9E7C123}" presName="parentLin" presStyleCnt="0"/>
      <dgm:spPr/>
    </dgm:pt>
    <dgm:pt modelId="{0DD850B7-4C26-4403-BE6E-DE36679F9139}" type="pres">
      <dgm:prSet presAssocID="{16AD09E1-2E22-46F2-A39B-ED3DD9E7C1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727948-5B1C-469E-AB30-E9276DF1DE04}" type="pres">
      <dgm:prSet presAssocID="{16AD09E1-2E22-46F2-A39B-ED3DD9E7C1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48B3-EC09-4891-88F1-4DF21DE4A773}" type="pres">
      <dgm:prSet presAssocID="{16AD09E1-2E22-46F2-A39B-ED3DD9E7C123}" presName="negativeSpace" presStyleCnt="0"/>
      <dgm:spPr/>
    </dgm:pt>
    <dgm:pt modelId="{7C5DC406-0AEC-4804-A194-8D6A96D973BC}" type="pres">
      <dgm:prSet presAssocID="{16AD09E1-2E22-46F2-A39B-ED3DD9E7C123}" presName="childText" presStyleLbl="conFgAcc1" presStyleIdx="1" presStyleCnt="4">
        <dgm:presLayoutVars>
          <dgm:bulletEnabled val="1"/>
        </dgm:presLayoutVars>
      </dgm:prSet>
      <dgm:spPr/>
    </dgm:pt>
    <dgm:pt modelId="{30EDF8F1-795E-4730-BC9B-2A337BD30534}" type="pres">
      <dgm:prSet presAssocID="{D045A91D-9B50-469B-9B82-A854B66AB092}" presName="spaceBetweenRectangles" presStyleCnt="0"/>
      <dgm:spPr/>
    </dgm:pt>
    <dgm:pt modelId="{1E95772F-1A3A-4C02-B0A9-2BC928A908E7}" type="pres">
      <dgm:prSet presAssocID="{2044BC1B-4832-4B9C-9E7E-37C759380AB1}" presName="parentLin" presStyleCnt="0"/>
      <dgm:spPr/>
    </dgm:pt>
    <dgm:pt modelId="{EA624CD8-03A6-49FF-A79A-CDF33E610CB9}" type="pres">
      <dgm:prSet presAssocID="{2044BC1B-4832-4B9C-9E7E-37C759380A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6A1D3A4-FEB5-4B20-93D2-1B87921D21BE}" type="pres">
      <dgm:prSet presAssocID="{2044BC1B-4832-4B9C-9E7E-37C759380A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02405-03B0-4CB4-8D28-5F8EFEAAE112}" type="pres">
      <dgm:prSet presAssocID="{2044BC1B-4832-4B9C-9E7E-37C759380AB1}" presName="negativeSpace" presStyleCnt="0"/>
      <dgm:spPr/>
    </dgm:pt>
    <dgm:pt modelId="{CCD405A3-CC7C-4B32-B1BD-1FCB2C5365CD}" type="pres">
      <dgm:prSet presAssocID="{2044BC1B-4832-4B9C-9E7E-37C759380AB1}" presName="childText" presStyleLbl="conFgAcc1" presStyleIdx="2" presStyleCnt="4">
        <dgm:presLayoutVars>
          <dgm:bulletEnabled val="1"/>
        </dgm:presLayoutVars>
      </dgm:prSet>
      <dgm:spPr/>
    </dgm:pt>
    <dgm:pt modelId="{57D6F5EB-86ED-4805-AC1F-33A115F29049}" type="pres">
      <dgm:prSet presAssocID="{A60C30F4-F24B-45D8-AA21-6CFA23EE0896}" presName="spaceBetweenRectangles" presStyleCnt="0"/>
      <dgm:spPr/>
    </dgm:pt>
    <dgm:pt modelId="{7B0E196C-7818-402C-97B7-ABB5167DF0D5}" type="pres">
      <dgm:prSet presAssocID="{EDDA9EBF-8D07-48A3-86D9-5F5DAE25CB09}" presName="parentLin" presStyleCnt="0"/>
      <dgm:spPr/>
    </dgm:pt>
    <dgm:pt modelId="{6574F301-E4D6-46EC-9DB5-C83A8B0654A8}" type="pres">
      <dgm:prSet presAssocID="{EDDA9EBF-8D07-48A3-86D9-5F5DAE25CB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367063-37D9-4DD5-BF75-06A283F831EB}" type="pres">
      <dgm:prSet presAssocID="{EDDA9EBF-8D07-48A3-86D9-5F5DAE25CB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4EDA-210C-4DE5-B409-0967AEA2A112}" type="pres">
      <dgm:prSet presAssocID="{EDDA9EBF-8D07-48A3-86D9-5F5DAE25CB09}" presName="negativeSpace" presStyleCnt="0"/>
      <dgm:spPr/>
    </dgm:pt>
    <dgm:pt modelId="{9C3F9F2C-530F-466D-8F32-7B7E68FA5FBF}" type="pres">
      <dgm:prSet presAssocID="{EDDA9EBF-8D07-48A3-86D9-5F5DAE25CB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8A2961-B948-4A6D-AEEF-E4BE579A73E4}" type="presOf" srcId="{EE1F979C-CC2B-44A9-B690-6A246EF9970C}" destId="{F145C9C4-1782-417C-8850-614E64F80808}" srcOrd="1" destOrd="0" presId="urn:microsoft.com/office/officeart/2005/8/layout/list1"/>
    <dgm:cxn modelId="{BF6ED832-CF98-49EA-8993-0E968A5674CB}" srcId="{BD1F736E-0C80-4028-99AC-D2728CCE76E9}" destId="{2044BC1B-4832-4B9C-9E7E-37C759380AB1}" srcOrd="2" destOrd="0" parTransId="{84C08275-22CE-4835-887F-BBB1808A6A05}" sibTransId="{A60C30F4-F24B-45D8-AA21-6CFA23EE0896}"/>
    <dgm:cxn modelId="{C94F29A9-C4A8-4789-B7B4-5B7A9989DF57}" type="presOf" srcId="{2044BC1B-4832-4B9C-9E7E-37C759380AB1}" destId="{46A1D3A4-FEB5-4B20-93D2-1B87921D21BE}" srcOrd="1" destOrd="0" presId="urn:microsoft.com/office/officeart/2005/8/layout/list1"/>
    <dgm:cxn modelId="{D3582757-A50B-4ED7-AA6F-B8C2AB92275B}" type="presOf" srcId="{2044BC1B-4832-4B9C-9E7E-37C759380AB1}" destId="{EA624CD8-03A6-49FF-A79A-CDF33E610CB9}" srcOrd="0" destOrd="0" presId="urn:microsoft.com/office/officeart/2005/8/layout/list1"/>
    <dgm:cxn modelId="{9D4E78A3-9729-44BA-BFDD-5DED5DBA1412}" type="presOf" srcId="{EDDA9EBF-8D07-48A3-86D9-5F5DAE25CB09}" destId="{6574F301-E4D6-46EC-9DB5-C83A8B0654A8}" srcOrd="0" destOrd="0" presId="urn:microsoft.com/office/officeart/2005/8/layout/list1"/>
    <dgm:cxn modelId="{050012E6-D543-43D8-81E9-D63E0032498F}" type="presOf" srcId="{BD1F736E-0C80-4028-99AC-D2728CCE76E9}" destId="{3F0128C6-4475-4562-80E9-ACD906BE948A}" srcOrd="0" destOrd="0" presId="urn:microsoft.com/office/officeart/2005/8/layout/list1"/>
    <dgm:cxn modelId="{A406618F-ABBF-49BF-9280-220091121A7C}" type="presOf" srcId="{EDDA9EBF-8D07-48A3-86D9-5F5DAE25CB09}" destId="{4B367063-37D9-4DD5-BF75-06A283F831EB}" srcOrd="1" destOrd="0" presId="urn:microsoft.com/office/officeart/2005/8/layout/list1"/>
    <dgm:cxn modelId="{1F87D06D-6218-4033-AF85-228C94F02666}" type="presOf" srcId="{16AD09E1-2E22-46F2-A39B-ED3DD9E7C123}" destId="{0DD850B7-4C26-4403-BE6E-DE36679F9139}" srcOrd="0" destOrd="0" presId="urn:microsoft.com/office/officeart/2005/8/layout/list1"/>
    <dgm:cxn modelId="{A4E4A112-8DC0-460A-B0FA-0C11EE944762}" type="presOf" srcId="{16AD09E1-2E22-46F2-A39B-ED3DD9E7C123}" destId="{DE727948-5B1C-469E-AB30-E9276DF1DE04}" srcOrd="1" destOrd="0" presId="urn:microsoft.com/office/officeart/2005/8/layout/list1"/>
    <dgm:cxn modelId="{50B69617-1642-470F-A0BF-71E8F042724C}" srcId="{BD1F736E-0C80-4028-99AC-D2728CCE76E9}" destId="{16AD09E1-2E22-46F2-A39B-ED3DD9E7C123}" srcOrd="1" destOrd="0" parTransId="{F8235C9D-6A0A-40BD-A946-2C7CB28EE625}" sibTransId="{D045A91D-9B50-469B-9B82-A854B66AB092}"/>
    <dgm:cxn modelId="{0D743B46-B604-4FFF-B869-E3226A169E97}" srcId="{BD1F736E-0C80-4028-99AC-D2728CCE76E9}" destId="{EE1F979C-CC2B-44A9-B690-6A246EF9970C}" srcOrd="0" destOrd="0" parTransId="{4142EF76-2290-44B3-8D2F-E907464CBD37}" sibTransId="{1B738A17-D1A7-4C86-8787-8D7C9B5D2E42}"/>
    <dgm:cxn modelId="{0CEE69D8-1531-45A1-8076-9E4B668BE5CB}" type="presOf" srcId="{EE1F979C-CC2B-44A9-B690-6A246EF9970C}" destId="{3C27009C-C6EA-44AF-8A89-ABC492F105FF}" srcOrd="0" destOrd="0" presId="urn:microsoft.com/office/officeart/2005/8/layout/list1"/>
    <dgm:cxn modelId="{EFEDE324-E75E-49A3-B419-799C5CF2624B}" srcId="{BD1F736E-0C80-4028-99AC-D2728CCE76E9}" destId="{EDDA9EBF-8D07-48A3-86D9-5F5DAE25CB09}" srcOrd="3" destOrd="0" parTransId="{9F6F974C-35F5-4B01-A6D2-F1AC2E72B735}" sibTransId="{15AB8C22-4E8D-4F5E-BCFB-C5B8DF6CE05A}"/>
    <dgm:cxn modelId="{9B8A232A-ACA7-4E4F-9943-0710F7660DEC}" type="presParOf" srcId="{3F0128C6-4475-4562-80E9-ACD906BE948A}" destId="{12F16AFE-C23F-48B8-B839-6F564A81DDAA}" srcOrd="0" destOrd="0" presId="urn:microsoft.com/office/officeart/2005/8/layout/list1"/>
    <dgm:cxn modelId="{BB344409-2A3A-46EC-9EA2-63285998BF7E}" type="presParOf" srcId="{12F16AFE-C23F-48B8-B839-6F564A81DDAA}" destId="{3C27009C-C6EA-44AF-8A89-ABC492F105FF}" srcOrd="0" destOrd="0" presId="urn:microsoft.com/office/officeart/2005/8/layout/list1"/>
    <dgm:cxn modelId="{E7D4642B-60E8-450A-A107-5ACED5DBD575}" type="presParOf" srcId="{12F16AFE-C23F-48B8-B839-6F564A81DDAA}" destId="{F145C9C4-1782-417C-8850-614E64F80808}" srcOrd="1" destOrd="0" presId="urn:microsoft.com/office/officeart/2005/8/layout/list1"/>
    <dgm:cxn modelId="{06390355-4AA3-4EF5-AFE2-6364EE92DD62}" type="presParOf" srcId="{3F0128C6-4475-4562-80E9-ACD906BE948A}" destId="{B04390D9-25C4-420C-B72F-708A68D55F9E}" srcOrd="1" destOrd="0" presId="urn:microsoft.com/office/officeart/2005/8/layout/list1"/>
    <dgm:cxn modelId="{562511D0-A223-4751-8F8E-B10B659C4D1B}" type="presParOf" srcId="{3F0128C6-4475-4562-80E9-ACD906BE948A}" destId="{3F167D5B-2AAE-4BEE-AAFC-3539E0A87AEC}" srcOrd="2" destOrd="0" presId="urn:microsoft.com/office/officeart/2005/8/layout/list1"/>
    <dgm:cxn modelId="{EBF019BD-F641-4995-BCAC-4BF0C8D23FA4}" type="presParOf" srcId="{3F0128C6-4475-4562-80E9-ACD906BE948A}" destId="{E93607E9-AE1B-41D5-BD8F-86FFC48B8C7D}" srcOrd="3" destOrd="0" presId="urn:microsoft.com/office/officeart/2005/8/layout/list1"/>
    <dgm:cxn modelId="{E8262350-8E34-48F7-96C4-A37FF03ECDAB}" type="presParOf" srcId="{3F0128C6-4475-4562-80E9-ACD906BE948A}" destId="{84D1E63F-0A51-4D8D-A4E0-BB6DA04D54FA}" srcOrd="4" destOrd="0" presId="urn:microsoft.com/office/officeart/2005/8/layout/list1"/>
    <dgm:cxn modelId="{96E661D7-F55F-40E2-801B-D901BC8FA1EA}" type="presParOf" srcId="{84D1E63F-0A51-4D8D-A4E0-BB6DA04D54FA}" destId="{0DD850B7-4C26-4403-BE6E-DE36679F9139}" srcOrd="0" destOrd="0" presId="urn:microsoft.com/office/officeart/2005/8/layout/list1"/>
    <dgm:cxn modelId="{AAA64ECC-7087-4660-AF1B-A9D95994B5C6}" type="presParOf" srcId="{84D1E63F-0A51-4D8D-A4E0-BB6DA04D54FA}" destId="{DE727948-5B1C-469E-AB30-E9276DF1DE04}" srcOrd="1" destOrd="0" presId="urn:microsoft.com/office/officeart/2005/8/layout/list1"/>
    <dgm:cxn modelId="{542347A9-E73D-4E28-82A9-DAC2D9149FCF}" type="presParOf" srcId="{3F0128C6-4475-4562-80E9-ACD906BE948A}" destId="{B98348B3-EC09-4891-88F1-4DF21DE4A773}" srcOrd="5" destOrd="0" presId="urn:microsoft.com/office/officeart/2005/8/layout/list1"/>
    <dgm:cxn modelId="{9F356584-3864-4A1F-A3C8-8A4C223081FB}" type="presParOf" srcId="{3F0128C6-4475-4562-80E9-ACD906BE948A}" destId="{7C5DC406-0AEC-4804-A194-8D6A96D973BC}" srcOrd="6" destOrd="0" presId="urn:microsoft.com/office/officeart/2005/8/layout/list1"/>
    <dgm:cxn modelId="{D2D99B93-FA06-4F8E-9529-9557E8519725}" type="presParOf" srcId="{3F0128C6-4475-4562-80E9-ACD906BE948A}" destId="{30EDF8F1-795E-4730-BC9B-2A337BD30534}" srcOrd="7" destOrd="0" presId="urn:microsoft.com/office/officeart/2005/8/layout/list1"/>
    <dgm:cxn modelId="{20CD9E7B-E6C9-4CD8-AC00-C4707A94DEDD}" type="presParOf" srcId="{3F0128C6-4475-4562-80E9-ACD906BE948A}" destId="{1E95772F-1A3A-4C02-B0A9-2BC928A908E7}" srcOrd="8" destOrd="0" presId="urn:microsoft.com/office/officeart/2005/8/layout/list1"/>
    <dgm:cxn modelId="{482492CF-24AF-4E3A-96A7-56625AE3383A}" type="presParOf" srcId="{1E95772F-1A3A-4C02-B0A9-2BC928A908E7}" destId="{EA624CD8-03A6-49FF-A79A-CDF33E610CB9}" srcOrd="0" destOrd="0" presId="urn:microsoft.com/office/officeart/2005/8/layout/list1"/>
    <dgm:cxn modelId="{D8139A5F-621D-4B0D-8E3E-676AC8E4DBA7}" type="presParOf" srcId="{1E95772F-1A3A-4C02-B0A9-2BC928A908E7}" destId="{46A1D3A4-FEB5-4B20-93D2-1B87921D21BE}" srcOrd="1" destOrd="0" presId="urn:microsoft.com/office/officeart/2005/8/layout/list1"/>
    <dgm:cxn modelId="{482C0919-CF49-4E7E-AAD0-C217FDF6FD04}" type="presParOf" srcId="{3F0128C6-4475-4562-80E9-ACD906BE948A}" destId="{D7402405-03B0-4CB4-8D28-5F8EFEAAE112}" srcOrd="9" destOrd="0" presId="urn:microsoft.com/office/officeart/2005/8/layout/list1"/>
    <dgm:cxn modelId="{432A776C-0DEB-4394-80DC-5BDB4B38F619}" type="presParOf" srcId="{3F0128C6-4475-4562-80E9-ACD906BE948A}" destId="{CCD405A3-CC7C-4B32-B1BD-1FCB2C5365CD}" srcOrd="10" destOrd="0" presId="urn:microsoft.com/office/officeart/2005/8/layout/list1"/>
    <dgm:cxn modelId="{2BB02ACF-10CF-4F54-A19F-BCC780808EDD}" type="presParOf" srcId="{3F0128C6-4475-4562-80E9-ACD906BE948A}" destId="{57D6F5EB-86ED-4805-AC1F-33A115F29049}" srcOrd="11" destOrd="0" presId="urn:microsoft.com/office/officeart/2005/8/layout/list1"/>
    <dgm:cxn modelId="{E16F391F-3B4B-448E-B9F1-772D60741A4A}" type="presParOf" srcId="{3F0128C6-4475-4562-80E9-ACD906BE948A}" destId="{7B0E196C-7818-402C-97B7-ABB5167DF0D5}" srcOrd="12" destOrd="0" presId="urn:microsoft.com/office/officeart/2005/8/layout/list1"/>
    <dgm:cxn modelId="{A8D9D8A4-40FC-491A-B4C6-DA0F36474C78}" type="presParOf" srcId="{7B0E196C-7818-402C-97B7-ABB5167DF0D5}" destId="{6574F301-E4D6-46EC-9DB5-C83A8B0654A8}" srcOrd="0" destOrd="0" presId="urn:microsoft.com/office/officeart/2005/8/layout/list1"/>
    <dgm:cxn modelId="{9F2E68D5-825C-4C15-8B0C-F7ACB5F8BE2C}" type="presParOf" srcId="{7B0E196C-7818-402C-97B7-ABB5167DF0D5}" destId="{4B367063-37D9-4DD5-BF75-06A283F831EB}" srcOrd="1" destOrd="0" presId="urn:microsoft.com/office/officeart/2005/8/layout/list1"/>
    <dgm:cxn modelId="{5D8E5C6E-0B20-43F1-9518-DDB24F1C5E85}" type="presParOf" srcId="{3F0128C6-4475-4562-80E9-ACD906BE948A}" destId="{33084EDA-210C-4DE5-B409-0967AEA2A112}" srcOrd="13" destOrd="0" presId="urn:microsoft.com/office/officeart/2005/8/layout/list1"/>
    <dgm:cxn modelId="{9E30C409-6DF6-4206-A6CC-EF790F603156}" type="presParOf" srcId="{3F0128C6-4475-4562-80E9-ACD906BE948A}" destId="{9C3F9F2C-530F-466D-8F32-7B7E68FA5F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2770C-6993-4F42-861C-E8E1E3FD32E1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D80E4-1B69-4D7B-BA88-BA1962B5388F}" type="pres">
      <dgm:prSet presAssocID="{DFD2770C-6993-4F42-861C-E8E1E3FD3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4BA21-ABCA-4D60-93E1-68A9540D97A7}" type="presOf" srcId="{DFD2770C-6993-4F42-861C-E8E1E3FD32E1}" destId="{86CD80E4-1B69-4D7B-BA88-BA1962B538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0F9597-8870-4EE4-9044-E699C07B5F5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776FE-B1FE-4FB8-B26A-954D05BFF74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Зачем формировать и исполнять бюджет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программам?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AF9491-35AC-4119-A612-A570FD5F6460}" type="par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6CEA-1B1A-4870-B195-ABA76EEC5A54}" type="sib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F30A8-5116-47DE-8666-7FE02F2E9DC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повышения эффективности и результативности бюджетных расходов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8A85B-5E84-4E52-ADB1-87BADEF4F99B}" type="parTrans" cxnId="{95623E60-D859-4D58-96AC-D3701660468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86DD9-2088-46AA-B9EC-88FE19A43220}" type="sibTrans" cxnId="{95623E60-D859-4D58-96AC-D37016604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ADE4D1-CDFB-4E8F-A410-7DCF16A4E79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значения показателей являются индикатором по данному направлению деятельности и сигнализируют о плохом или хорошем результате, необходимости принятия новых решений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44B14-CD33-4EEB-8E06-1589B9567C74}" type="parTrans" cxnId="{800BD982-854A-4945-AB0E-86CACE5A02E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1DF4C8-076E-469B-BFA4-5C008311F04C}" type="sibTrans" cxnId="{800BD982-854A-4945-AB0E-86CACE5A02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5B29D-ED86-41AE-8101-3029BFF94C9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средства направлены на достижение заданного результата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E54A2-9EA1-4A05-A045-883A28D082C8}" type="parTrans" cxnId="{78FAC6D2-5DFF-4289-A8D6-B98016F6ED9B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E5EFF-8B38-475E-A995-179C6F061E9D}" type="sibTrans" cxnId="{78FAC6D2-5DFF-4289-A8D6-B98016F6ED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053D9-33F9-4111-B87A-706A0F45782E}" type="pres">
      <dgm:prSet presAssocID="{D40F9597-8870-4EE4-9044-E699C07B5F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ECE8B-AC65-47E9-91ED-96DA21DBC827}" type="pres">
      <dgm:prSet presAssocID="{A5E776FE-B1FE-4FB8-B26A-954D05BFF74E}" presName="root1" presStyleCnt="0"/>
      <dgm:spPr/>
    </dgm:pt>
    <dgm:pt modelId="{6EB6669B-97E5-4EC2-AA9C-FB9D54086A66}" type="pres">
      <dgm:prSet presAssocID="{A5E776FE-B1FE-4FB8-B26A-954D05BFF74E}" presName="LevelOneTextNode" presStyleLbl="node0" presStyleIdx="0" presStyleCnt="1" custAng="0" custScaleY="79693" custLinFactNeighborX="-69089" custLinFactNeighborY="2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CDCB1-0119-4C3E-95BF-4FD172A3B83E}" type="pres">
      <dgm:prSet presAssocID="{A5E776FE-B1FE-4FB8-B26A-954D05BFF74E}" presName="level2hierChild" presStyleCnt="0"/>
      <dgm:spPr/>
    </dgm:pt>
    <dgm:pt modelId="{9B1D2CA5-FE79-4CAA-913F-ABF166F96137}" type="pres">
      <dgm:prSet presAssocID="{6D98A85B-5E84-4E52-ADB1-87BADEF4F99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B5F0D18-3070-43A5-84CA-CA33B18BCAA9}" type="pres">
      <dgm:prSet presAssocID="{6D98A85B-5E84-4E52-ADB1-87BADEF4F9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D0AD134-F236-4446-ABEF-0590C3367824}" type="pres">
      <dgm:prSet presAssocID="{D46F30A8-5116-47DE-8666-7FE02F2E9DCB}" presName="root2" presStyleCnt="0"/>
      <dgm:spPr/>
    </dgm:pt>
    <dgm:pt modelId="{922F2EAC-6023-4105-AEB4-417E667E13F6}" type="pres">
      <dgm:prSet presAssocID="{D46F30A8-5116-47DE-8666-7FE02F2E9DCB}" presName="LevelTwoTextNode" presStyleLbl="node2" presStyleIdx="0" presStyleCnt="3" custScaleX="151730" custScaleY="112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D47082-35ED-481B-8EE7-CE4BA079DCA6}" type="pres">
      <dgm:prSet presAssocID="{D46F30A8-5116-47DE-8666-7FE02F2E9DCB}" presName="level3hierChild" presStyleCnt="0"/>
      <dgm:spPr/>
    </dgm:pt>
    <dgm:pt modelId="{731C3C80-8081-4720-B542-0A6FFB1BCEFB}" type="pres">
      <dgm:prSet presAssocID="{25444B14-CD33-4EEB-8E06-1589B9567C7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2D04CA9-FB57-45C5-A5DB-3BC7585A0FB7}" type="pres">
      <dgm:prSet presAssocID="{25444B14-CD33-4EEB-8E06-1589B9567C7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4482B73-5AC9-4323-B218-F4E7F54BBFFD}" type="pres">
      <dgm:prSet presAssocID="{C4ADE4D1-CDFB-4E8F-A410-7DCF16A4E79B}" presName="root2" presStyleCnt="0"/>
      <dgm:spPr/>
    </dgm:pt>
    <dgm:pt modelId="{959B9BAC-8841-4850-9A3B-106C047E9651}" type="pres">
      <dgm:prSet presAssocID="{C4ADE4D1-CDFB-4E8F-A410-7DCF16A4E79B}" presName="LevelTwoTextNode" presStyleLbl="node2" presStyleIdx="1" presStyleCnt="3" custScaleX="151730" custScaleY="149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18A8F-CA33-4BCB-8A33-40AA8DAEDC63}" type="pres">
      <dgm:prSet presAssocID="{C4ADE4D1-CDFB-4E8F-A410-7DCF16A4E79B}" presName="level3hierChild" presStyleCnt="0"/>
      <dgm:spPr/>
    </dgm:pt>
    <dgm:pt modelId="{D0E88125-6F76-47C0-9F7D-5A9F98728076}" type="pres">
      <dgm:prSet presAssocID="{1BFE54A2-9EA1-4A05-A045-883A28D082C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7515AC-A46A-498C-9F80-0C31F6589175}" type="pres">
      <dgm:prSet presAssocID="{1BFE54A2-9EA1-4A05-A045-883A28D082C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D239EC2-8F26-4E2E-882E-330F3D4C7D1A}" type="pres">
      <dgm:prSet presAssocID="{5B95B29D-ED86-41AE-8101-3029BFF94C9F}" presName="root2" presStyleCnt="0"/>
      <dgm:spPr/>
    </dgm:pt>
    <dgm:pt modelId="{C113AD83-4CF0-4525-B32F-642C6322C498}" type="pres">
      <dgm:prSet presAssocID="{5B95B29D-ED86-41AE-8101-3029BFF94C9F}" presName="LevelTwoTextNode" presStyleLbl="node2" presStyleIdx="2" presStyleCnt="3" custScaleX="151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5657C-5CFE-4396-AA8F-E359E3077A93}" type="pres">
      <dgm:prSet presAssocID="{5B95B29D-ED86-41AE-8101-3029BFF94C9F}" presName="level3hierChild" presStyleCnt="0"/>
      <dgm:spPr/>
    </dgm:pt>
  </dgm:ptLst>
  <dgm:cxnLst>
    <dgm:cxn modelId="{1315AA6C-CAC2-4F78-BBE8-8055136C4D84}" type="presOf" srcId="{6D98A85B-5E84-4E52-ADB1-87BADEF4F99B}" destId="{9B1D2CA5-FE79-4CAA-913F-ABF166F96137}" srcOrd="0" destOrd="0" presId="urn:microsoft.com/office/officeart/2008/layout/HorizontalMultiLevelHierarchy"/>
    <dgm:cxn modelId="{800BD982-854A-4945-AB0E-86CACE5A02E9}" srcId="{A5E776FE-B1FE-4FB8-B26A-954D05BFF74E}" destId="{C4ADE4D1-CDFB-4E8F-A410-7DCF16A4E79B}" srcOrd="1" destOrd="0" parTransId="{25444B14-CD33-4EEB-8E06-1589B9567C74}" sibTransId="{041DF4C8-076E-469B-BFA4-5C008311F04C}"/>
    <dgm:cxn modelId="{6F4E18A0-7419-4528-A73A-408438546852}" type="presOf" srcId="{25444B14-CD33-4EEB-8E06-1589B9567C74}" destId="{731C3C80-8081-4720-B542-0A6FFB1BCEFB}" srcOrd="0" destOrd="0" presId="urn:microsoft.com/office/officeart/2008/layout/HorizontalMultiLevelHierarchy"/>
    <dgm:cxn modelId="{A5A8B39F-B064-47A6-B50F-17C5EA2E0499}" type="presOf" srcId="{6D98A85B-5E84-4E52-ADB1-87BADEF4F99B}" destId="{DB5F0D18-3070-43A5-84CA-CA33B18BCAA9}" srcOrd="1" destOrd="0" presId="urn:microsoft.com/office/officeart/2008/layout/HorizontalMultiLevelHierarchy"/>
    <dgm:cxn modelId="{485331E3-545C-4B6C-B8F1-42CDCEEEFE95}" type="presOf" srcId="{25444B14-CD33-4EEB-8E06-1589B9567C74}" destId="{42D04CA9-FB57-45C5-A5DB-3BC7585A0FB7}" srcOrd="1" destOrd="0" presId="urn:microsoft.com/office/officeart/2008/layout/HorizontalMultiLevelHierarchy"/>
    <dgm:cxn modelId="{27786C9C-FFD3-4EC3-B5BE-677848C493E3}" type="presOf" srcId="{1BFE54A2-9EA1-4A05-A045-883A28D082C8}" destId="{B17515AC-A46A-498C-9F80-0C31F6589175}" srcOrd="1" destOrd="0" presId="urn:microsoft.com/office/officeart/2008/layout/HorizontalMultiLevelHierarchy"/>
    <dgm:cxn modelId="{FB9115F6-0F0F-488F-81A5-DB340195F093}" type="presOf" srcId="{5B95B29D-ED86-41AE-8101-3029BFF94C9F}" destId="{C113AD83-4CF0-4525-B32F-642C6322C498}" srcOrd="0" destOrd="0" presId="urn:microsoft.com/office/officeart/2008/layout/HorizontalMultiLevelHierarchy"/>
    <dgm:cxn modelId="{19485B21-5EEA-4DB2-8F51-C50BAF51A2D8}" type="presOf" srcId="{D46F30A8-5116-47DE-8666-7FE02F2E9DCB}" destId="{922F2EAC-6023-4105-AEB4-417E667E13F6}" srcOrd="0" destOrd="0" presId="urn:microsoft.com/office/officeart/2008/layout/HorizontalMultiLevelHierarchy"/>
    <dgm:cxn modelId="{78FAC6D2-5DFF-4289-A8D6-B98016F6ED9B}" srcId="{A5E776FE-B1FE-4FB8-B26A-954D05BFF74E}" destId="{5B95B29D-ED86-41AE-8101-3029BFF94C9F}" srcOrd="2" destOrd="0" parTransId="{1BFE54A2-9EA1-4A05-A045-883A28D082C8}" sibTransId="{1DDE5EFF-8B38-475E-A995-179C6F061E9D}"/>
    <dgm:cxn modelId="{9B89AAF7-61EF-4B63-8D93-161E0273F4C1}" srcId="{D40F9597-8870-4EE4-9044-E699C07B5F5E}" destId="{A5E776FE-B1FE-4FB8-B26A-954D05BFF74E}" srcOrd="0" destOrd="0" parTransId="{9DAF9491-35AC-4119-A612-A570FD5F6460}" sibTransId="{942C6CEA-1B1A-4870-B195-ABA76EEC5A54}"/>
    <dgm:cxn modelId="{95623E60-D859-4D58-96AC-D37016604689}" srcId="{A5E776FE-B1FE-4FB8-B26A-954D05BFF74E}" destId="{D46F30A8-5116-47DE-8666-7FE02F2E9DCB}" srcOrd="0" destOrd="0" parTransId="{6D98A85B-5E84-4E52-ADB1-87BADEF4F99B}" sibTransId="{89A86DD9-2088-46AA-B9EC-88FE19A43220}"/>
    <dgm:cxn modelId="{0430E7D1-4B00-4420-A47C-E1F051760F52}" type="presOf" srcId="{1BFE54A2-9EA1-4A05-A045-883A28D082C8}" destId="{D0E88125-6F76-47C0-9F7D-5A9F98728076}" srcOrd="0" destOrd="0" presId="urn:microsoft.com/office/officeart/2008/layout/HorizontalMultiLevelHierarchy"/>
    <dgm:cxn modelId="{16216090-4DC8-4890-BE44-B6C789043503}" type="presOf" srcId="{A5E776FE-B1FE-4FB8-B26A-954D05BFF74E}" destId="{6EB6669B-97E5-4EC2-AA9C-FB9D54086A66}" srcOrd="0" destOrd="0" presId="urn:microsoft.com/office/officeart/2008/layout/HorizontalMultiLevelHierarchy"/>
    <dgm:cxn modelId="{B96A8D55-E5E8-427B-9B6D-D9ED33B949E9}" type="presOf" srcId="{D40F9597-8870-4EE4-9044-E699C07B5F5E}" destId="{FF7053D9-33F9-4111-B87A-706A0F45782E}" srcOrd="0" destOrd="0" presId="urn:microsoft.com/office/officeart/2008/layout/HorizontalMultiLevelHierarchy"/>
    <dgm:cxn modelId="{75CB8AE0-EADB-4F84-80B5-E4EB57D306E6}" type="presOf" srcId="{C4ADE4D1-CDFB-4E8F-A410-7DCF16A4E79B}" destId="{959B9BAC-8841-4850-9A3B-106C047E9651}" srcOrd="0" destOrd="0" presId="urn:microsoft.com/office/officeart/2008/layout/HorizontalMultiLevelHierarchy"/>
    <dgm:cxn modelId="{0B5978FB-FC4A-4C02-B68E-4ADBC21ECBCE}" type="presParOf" srcId="{FF7053D9-33F9-4111-B87A-706A0F45782E}" destId="{602ECE8B-AC65-47E9-91ED-96DA21DBC827}" srcOrd="0" destOrd="0" presId="urn:microsoft.com/office/officeart/2008/layout/HorizontalMultiLevelHierarchy"/>
    <dgm:cxn modelId="{85295900-2F13-43F3-92A0-01B6A897BF18}" type="presParOf" srcId="{602ECE8B-AC65-47E9-91ED-96DA21DBC827}" destId="{6EB6669B-97E5-4EC2-AA9C-FB9D54086A66}" srcOrd="0" destOrd="0" presId="urn:microsoft.com/office/officeart/2008/layout/HorizontalMultiLevelHierarchy"/>
    <dgm:cxn modelId="{497307A5-F84A-4D96-950B-AB203511B2E4}" type="presParOf" srcId="{602ECE8B-AC65-47E9-91ED-96DA21DBC827}" destId="{850CDCB1-0119-4C3E-95BF-4FD172A3B83E}" srcOrd="1" destOrd="0" presId="urn:microsoft.com/office/officeart/2008/layout/HorizontalMultiLevelHierarchy"/>
    <dgm:cxn modelId="{D2BF678B-7B2E-49AC-B013-EFC1563EDB0E}" type="presParOf" srcId="{850CDCB1-0119-4C3E-95BF-4FD172A3B83E}" destId="{9B1D2CA5-FE79-4CAA-913F-ABF166F96137}" srcOrd="0" destOrd="0" presId="urn:microsoft.com/office/officeart/2008/layout/HorizontalMultiLevelHierarchy"/>
    <dgm:cxn modelId="{C012778B-EEB3-467F-8B4F-013B94A55D69}" type="presParOf" srcId="{9B1D2CA5-FE79-4CAA-913F-ABF166F96137}" destId="{DB5F0D18-3070-43A5-84CA-CA33B18BCAA9}" srcOrd="0" destOrd="0" presId="urn:microsoft.com/office/officeart/2008/layout/HorizontalMultiLevelHierarchy"/>
    <dgm:cxn modelId="{437D5477-CBD1-4F0A-B1AF-4F82C8F891E6}" type="presParOf" srcId="{850CDCB1-0119-4C3E-95BF-4FD172A3B83E}" destId="{3D0AD134-F236-4446-ABEF-0590C3367824}" srcOrd="1" destOrd="0" presId="urn:microsoft.com/office/officeart/2008/layout/HorizontalMultiLevelHierarchy"/>
    <dgm:cxn modelId="{6100F9A7-2E8C-4F67-8B83-C23BE575F39D}" type="presParOf" srcId="{3D0AD134-F236-4446-ABEF-0590C3367824}" destId="{922F2EAC-6023-4105-AEB4-417E667E13F6}" srcOrd="0" destOrd="0" presId="urn:microsoft.com/office/officeart/2008/layout/HorizontalMultiLevelHierarchy"/>
    <dgm:cxn modelId="{CBADA64A-FD24-4986-A8F3-3312E36F5CE5}" type="presParOf" srcId="{3D0AD134-F236-4446-ABEF-0590C3367824}" destId="{C2D47082-35ED-481B-8EE7-CE4BA079DCA6}" srcOrd="1" destOrd="0" presId="urn:microsoft.com/office/officeart/2008/layout/HorizontalMultiLevelHierarchy"/>
    <dgm:cxn modelId="{8004E117-3ED8-4530-9CF5-E6F8113ED9E3}" type="presParOf" srcId="{850CDCB1-0119-4C3E-95BF-4FD172A3B83E}" destId="{731C3C80-8081-4720-B542-0A6FFB1BCEFB}" srcOrd="2" destOrd="0" presId="urn:microsoft.com/office/officeart/2008/layout/HorizontalMultiLevelHierarchy"/>
    <dgm:cxn modelId="{1782F589-A612-4253-A3B2-234712DE9F9D}" type="presParOf" srcId="{731C3C80-8081-4720-B542-0A6FFB1BCEFB}" destId="{42D04CA9-FB57-45C5-A5DB-3BC7585A0FB7}" srcOrd="0" destOrd="0" presId="urn:microsoft.com/office/officeart/2008/layout/HorizontalMultiLevelHierarchy"/>
    <dgm:cxn modelId="{EB8664D3-D762-4202-90BC-243DF22DA0EF}" type="presParOf" srcId="{850CDCB1-0119-4C3E-95BF-4FD172A3B83E}" destId="{C4482B73-5AC9-4323-B218-F4E7F54BBFFD}" srcOrd="3" destOrd="0" presId="urn:microsoft.com/office/officeart/2008/layout/HorizontalMultiLevelHierarchy"/>
    <dgm:cxn modelId="{40731858-B3E3-421C-B865-299F13E0233A}" type="presParOf" srcId="{C4482B73-5AC9-4323-B218-F4E7F54BBFFD}" destId="{959B9BAC-8841-4850-9A3B-106C047E9651}" srcOrd="0" destOrd="0" presId="urn:microsoft.com/office/officeart/2008/layout/HorizontalMultiLevelHierarchy"/>
    <dgm:cxn modelId="{04B708C9-A1CB-4389-91C4-22893582E736}" type="presParOf" srcId="{C4482B73-5AC9-4323-B218-F4E7F54BBFFD}" destId="{15018A8F-CA33-4BCB-8A33-40AA8DAEDC63}" srcOrd="1" destOrd="0" presId="urn:microsoft.com/office/officeart/2008/layout/HorizontalMultiLevelHierarchy"/>
    <dgm:cxn modelId="{F1D644DA-E907-49AA-B62B-A8C3F261002F}" type="presParOf" srcId="{850CDCB1-0119-4C3E-95BF-4FD172A3B83E}" destId="{D0E88125-6F76-47C0-9F7D-5A9F98728076}" srcOrd="4" destOrd="0" presId="urn:microsoft.com/office/officeart/2008/layout/HorizontalMultiLevelHierarchy"/>
    <dgm:cxn modelId="{AF7DD0E7-AD10-4ACC-BD53-7D6451CE71AA}" type="presParOf" srcId="{D0E88125-6F76-47C0-9F7D-5A9F98728076}" destId="{B17515AC-A46A-498C-9F80-0C31F6589175}" srcOrd="0" destOrd="0" presId="urn:microsoft.com/office/officeart/2008/layout/HorizontalMultiLevelHierarchy"/>
    <dgm:cxn modelId="{9D91C949-0420-43F4-A3C1-0D85841F6D65}" type="presParOf" srcId="{850CDCB1-0119-4C3E-95BF-4FD172A3B83E}" destId="{6D239EC2-8F26-4E2E-882E-330F3D4C7D1A}" srcOrd="5" destOrd="0" presId="urn:microsoft.com/office/officeart/2008/layout/HorizontalMultiLevelHierarchy"/>
    <dgm:cxn modelId="{7B5996CE-C14B-48B4-B16B-FBC535F34001}" type="presParOf" srcId="{6D239EC2-8F26-4E2E-882E-330F3D4C7D1A}" destId="{C113AD83-4CF0-4525-B32F-642C6322C498}" srcOrd="0" destOrd="0" presId="urn:microsoft.com/office/officeart/2008/layout/HorizontalMultiLevelHierarchy"/>
    <dgm:cxn modelId="{304CBC34-8990-4BE1-952C-453C4F337048}" type="presParOf" srcId="{6D239EC2-8F26-4E2E-882E-330F3D4C7D1A}" destId="{FC45657C-5CFE-4396-AA8F-E359E3077A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B9FC5-F42B-4B0E-86CE-7C42168C61B9}" type="doc">
      <dgm:prSet loTypeId="urn:microsoft.com/office/officeart/2005/8/layout/vList2" loCatId="list" qsTypeId="urn:microsoft.com/office/officeart/2005/8/quickstyle/3d2#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491E20-425F-4347-8A02-E81B2F186142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F38178-A846-4CBA-A5EC-09DC617BCF4D}" type="par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B51856C-6E0B-450E-83F0-59A1D2C149F9}" type="sib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C1C17F5-C9C9-41DC-8F26-C711235599B9}" type="pres">
      <dgm:prSet presAssocID="{35DB9FC5-F42B-4B0E-86CE-7C42168C6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4AC0D-C1D7-4920-9AAE-B5C9FCD59B75}" type="pres">
      <dgm:prSet presAssocID="{A8491E20-425F-4347-8A02-E81B2F186142}" presName="parentText" presStyleLbl="node1" presStyleIdx="0" presStyleCnt="1" custLinFactNeighborX="-3617" custLinFactNeighborY="18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F5EB2-E074-4BDE-BF05-F08EE78A5A0C}" type="presOf" srcId="{35DB9FC5-F42B-4B0E-86CE-7C42168C61B9}" destId="{BC1C17F5-C9C9-41DC-8F26-C711235599B9}" srcOrd="0" destOrd="0" presId="urn:microsoft.com/office/officeart/2005/8/layout/vList2"/>
    <dgm:cxn modelId="{5A9D8917-4C8A-4A04-A87C-818B2E5D482A}" type="presOf" srcId="{A8491E20-425F-4347-8A02-E81B2F186142}" destId="{0734AC0D-C1D7-4920-9AAE-B5C9FCD59B75}" srcOrd="0" destOrd="0" presId="urn:microsoft.com/office/officeart/2005/8/layout/vList2"/>
    <dgm:cxn modelId="{3C4E2F1D-6B73-436E-9491-8D7417AC1A0A}" srcId="{35DB9FC5-F42B-4B0E-86CE-7C42168C61B9}" destId="{A8491E20-425F-4347-8A02-E81B2F186142}" srcOrd="0" destOrd="0" parTransId="{42F38178-A846-4CBA-A5EC-09DC617BCF4D}" sibTransId="{BB51856C-6E0B-450E-83F0-59A1D2C149F9}"/>
    <dgm:cxn modelId="{5E4BBF75-A6F9-4B0F-92F2-64BDFE28A4E8}" type="presParOf" srcId="{BC1C17F5-C9C9-41DC-8F26-C711235599B9}" destId="{0734AC0D-C1D7-4920-9AAE-B5C9FCD59B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37367-369C-4930-B0EE-C143AB9253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A3C4A-F4CD-4F86-8515-C72A97B0AD6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0924A35-F5CB-4D78-B49F-6F7B3F52DF42}" type="par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3AD2EA-DC91-4E7C-8808-7AD7A1979C8E}" type="sib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C1964FF-B6FF-41A8-B512-FDFB995098B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Мелекесского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D36253-4205-4A99-8697-8F9DAAD3DC3E}" type="par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AEF0775-140A-41CC-ACA1-FF4CD1B8CA85}" type="sib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44534F8-CB44-4F36-BF35-1EF1C6F7359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эффективной системы социализации и самореализации молодежи, развитию потенциала молодежи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3E6B24-0026-4FA8-A8A3-7EB7740C538D}" type="par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952E5A-7EE6-48BB-A085-86E88AFEDB10}" type="sib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45FB512-F833-40CA-ADF3-1090542EF1C9}" type="pres">
      <dgm:prSet presAssocID="{E4137367-369C-4930-B0EE-C143AB9253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BC69B5-C4BD-4799-AD0A-CB1B294D92ED}" type="pres">
      <dgm:prSet presAssocID="{566A3C4A-F4CD-4F86-8515-C72A97B0AD6D}" presName="thickLine" presStyleLbl="alignNode1" presStyleIdx="0" presStyleCnt="3"/>
      <dgm:spPr/>
    </dgm:pt>
    <dgm:pt modelId="{20EA2F5F-371A-4AF4-B584-AAE1E53B3384}" type="pres">
      <dgm:prSet presAssocID="{566A3C4A-F4CD-4F86-8515-C72A97B0AD6D}" presName="horz1" presStyleCnt="0"/>
      <dgm:spPr/>
    </dgm:pt>
    <dgm:pt modelId="{7D608E24-193C-4167-A4FA-D7F6A57AC103}" type="pres">
      <dgm:prSet presAssocID="{566A3C4A-F4CD-4F86-8515-C72A97B0AD6D}" presName="tx1" presStyleLbl="revTx" presStyleIdx="0" presStyleCnt="3" custScaleY="33676" custLinFactNeighborY="-6027"/>
      <dgm:spPr/>
      <dgm:t>
        <a:bodyPr/>
        <a:lstStyle/>
        <a:p>
          <a:endParaRPr lang="ru-RU"/>
        </a:p>
      </dgm:t>
    </dgm:pt>
    <dgm:pt modelId="{13C4BF49-6EAC-45A3-917F-782E18681852}" type="pres">
      <dgm:prSet presAssocID="{566A3C4A-F4CD-4F86-8515-C72A97B0AD6D}" presName="vert1" presStyleCnt="0"/>
      <dgm:spPr/>
    </dgm:pt>
    <dgm:pt modelId="{FD5E30CE-31B2-4194-A21E-F2790CE6F43B}" type="pres">
      <dgm:prSet presAssocID="{AC1964FF-B6FF-41A8-B512-FDFB995098B8}" presName="thickLine" presStyleLbl="alignNode1" presStyleIdx="1" presStyleCnt="3" custLinFactNeighborX="840" custLinFactNeighborY="-37079"/>
      <dgm:spPr/>
    </dgm:pt>
    <dgm:pt modelId="{1B20BE82-E77E-48FA-BCCF-664AC05318A9}" type="pres">
      <dgm:prSet presAssocID="{AC1964FF-B6FF-41A8-B512-FDFB995098B8}" presName="horz1" presStyleCnt="0"/>
      <dgm:spPr/>
    </dgm:pt>
    <dgm:pt modelId="{660C1AB7-03E1-4FF0-B730-8F82C68DBF4D}" type="pres">
      <dgm:prSet presAssocID="{AC1964FF-B6FF-41A8-B512-FDFB995098B8}" presName="tx1" presStyleLbl="revTx" presStyleIdx="1" presStyleCnt="3" custScaleY="43649" custLinFactNeighborY="-5727"/>
      <dgm:spPr/>
      <dgm:t>
        <a:bodyPr/>
        <a:lstStyle/>
        <a:p>
          <a:endParaRPr lang="ru-RU"/>
        </a:p>
      </dgm:t>
    </dgm:pt>
    <dgm:pt modelId="{BA26DBA6-0150-4588-A1A2-8EAC6E293D63}" type="pres">
      <dgm:prSet presAssocID="{AC1964FF-B6FF-41A8-B512-FDFB995098B8}" presName="vert1" presStyleCnt="0"/>
      <dgm:spPr/>
    </dgm:pt>
    <dgm:pt modelId="{CA109D9E-3E2B-453E-B7F5-0809A7F43C70}" type="pres">
      <dgm:prSet presAssocID="{444534F8-CB44-4F36-BF35-1EF1C6F73591}" presName="thickLine" presStyleLbl="alignNode1" presStyleIdx="2" presStyleCnt="3"/>
      <dgm:spPr/>
    </dgm:pt>
    <dgm:pt modelId="{06F24844-63FD-4654-9E0C-A0DA738EDBAC}" type="pres">
      <dgm:prSet presAssocID="{444534F8-CB44-4F36-BF35-1EF1C6F73591}" presName="horz1" presStyleCnt="0"/>
      <dgm:spPr/>
    </dgm:pt>
    <dgm:pt modelId="{8143E3D9-9632-465D-A830-C5800AA6273E}" type="pres">
      <dgm:prSet presAssocID="{444534F8-CB44-4F36-BF35-1EF1C6F73591}" presName="tx1" presStyleLbl="revTx" presStyleIdx="2" presStyleCnt="3" custScaleY="36515" custLinFactY="15404" custLinFactNeighborY="100000"/>
      <dgm:spPr/>
      <dgm:t>
        <a:bodyPr/>
        <a:lstStyle/>
        <a:p>
          <a:endParaRPr lang="ru-RU"/>
        </a:p>
      </dgm:t>
    </dgm:pt>
    <dgm:pt modelId="{53376D2E-A20F-4686-83A0-72046D1E56A5}" type="pres">
      <dgm:prSet presAssocID="{444534F8-CB44-4F36-BF35-1EF1C6F73591}" presName="vert1" presStyleCnt="0"/>
      <dgm:spPr/>
    </dgm:pt>
  </dgm:ptLst>
  <dgm:cxnLst>
    <dgm:cxn modelId="{7BB2B65F-CA81-46CC-B5FA-D4CD05D510C9}" srcId="{E4137367-369C-4930-B0EE-C143AB9253E7}" destId="{566A3C4A-F4CD-4F86-8515-C72A97B0AD6D}" srcOrd="0" destOrd="0" parTransId="{C0924A35-F5CB-4D78-B49F-6F7B3F52DF42}" sibTransId="{623AD2EA-DC91-4E7C-8808-7AD7A1979C8E}"/>
    <dgm:cxn modelId="{ECA682AE-AA82-433C-B4BB-90659AE1EC33}" type="presOf" srcId="{AC1964FF-B6FF-41A8-B512-FDFB995098B8}" destId="{660C1AB7-03E1-4FF0-B730-8F82C68DBF4D}" srcOrd="0" destOrd="0" presId="urn:microsoft.com/office/officeart/2008/layout/LinedList"/>
    <dgm:cxn modelId="{534C73BB-1F0A-4594-9D17-35DFCDAD1525}" type="presOf" srcId="{566A3C4A-F4CD-4F86-8515-C72A97B0AD6D}" destId="{7D608E24-193C-4167-A4FA-D7F6A57AC103}" srcOrd="0" destOrd="0" presId="urn:microsoft.com/office/officeart/2008/layout/LinedList"/>
    <dgm:cxn modelId="{C682A6DB-548C-4DB7-B42A-07805B2286DD}" srcId="{E4137367-369C-4930-B0EE-C143AB9253E7}" destId="{444534F8-CB44-4F36-BF35-1EF1C6F73591}" srcOrd="2" destOrd="0" parTransId="{0F3E6B24-0026-4FA8-A8A3-7EB7740C538D}" sibTransId="{1A952E5A-7EE6-48BB-A085-86E88AFEDB10}"/>
    <dgm:cxn modelId="{3B9DE520-E832-4307-96F7-7B1633A01323}" type="presOf" srcId="{444534F8-CB44-4F36-BF35-1EF1C6F73591}" destId="{8143E3D9-9632-465D-A830-C5800AA6273E}" srcOrd="0" destOrd="0" presId="urn:microsoft.com/office/officeart/2008/layout/LinedList"/>
    <dgm:cxn modelId="{0A68C963-9792-4B37-B043-FA95415E44A0}" type="presOf" srcId="{E4137367-369C-4930-B0EE-C143AB9253E7}" destId="{645FB512-F833-40CA-ADF3-1090542EF1C9}" srcOrd="0" destOrd="0" presId="urn:microsoft.com/office/officeart/2008/layout/LinedList"/>
    <dgm:cxn modelId="{DAA736E4-D1B8-4BFC-9166-F247C5BE48D3}" srcId="{E4137367-369C-4930-B0EE-C143AB9253E7}" destId="{AC1964FF-B6FF-41A8-B512-FDFB995098B8}" srcOrd="1" destOrd="0" parTransId="{78D36253-4205-4A99-8697-8F9DAAD3DC3E}" sibTransId="{9AEF0775-140A-41CC-ACA1-FF4CD1B8CA85}"/>
    <dgm:cxn modelId="{9952E133-7913-48A0-BC72-75780BE90F24}" type="presParOf" srcId="{645FB512-F833-40CA-ADF3-1090542EF1C9}" destId="{11BC69B5-C4BD-4799-AD0A-CB1B294D92ED}" srcOrd="0" destOrd="0" presId="urn:microsoft.com/office/officeart/2008/layout/LinedList"/>
    <dgm:cxn modelId="{813FDFB9-A67B-4DE0-8236-2A2436AA18F0}" type="presParOf" srcId="{645FB512-F833-40CA-ADF3-1090542EF1C9}" destId="{20EA2F5F-371A-4AF4-B584-AAE1E53B3384}" srcOrd="1" destOrd="0" presId="urn:microsoft.com/office/officeart/2008/layout/LinedList"/>
    <dgm:cxn modelId="{7571DBB7-CF4A-46C4-ABF1-D7691BD09A21}" type="presParOf" srcId="{20EA2F5F-371A-4AF4-B584-AAE1E53B3384}" destId="{7D608E24-193C-4167-A4FA-D7F6A57AC103}" srcOrd="0" destOrd="0" presId="urn:microsoft.com/office/officeart/2008/layout/LinedList"/>
    <dgm:cxn modelId="{0FF2EADA-81E4-4FD9-9CFE-2DA200979045}" type="presParOf" srcId="{20EA2F5F-371A-4AF4-B584-AAE1E53B3384}" destId="{13C4BF49-6EAC-45A3-917F-782E18681852}" srcOrd="1" destOrd="0" presId="urn:microsoft.com/office/officeart/2008/layout/LinedList"/>
    <dgm:cxn modelId="{4AFEA296-16E2-4A48-B18C-A15A181A5112}" type="presParOf" srcId="{645FB512-F833-40CA-ADF3-1090542EF1C9}" destId="{FD5E30CE-31B2-4194-A21E-F2790CE6F43B}" srcOrd="2" destOrd="0" presId="urn:microsoft.com/office/officeart/2008/layout/LinedList"/>
    <dgm:cxn modelId="{AC42F9B5-C3E5-44A3-92A8-80BF32F7F059}" type="presParOf" srcId="{645FB512-F833-40CA-ADF3-1090542EF1C9}" destId="{1B20BE82-E77E-48FA-BCCF-664AC05318A9}" srcOrd="3" destOrd="0" presId="urn:microsoft.com/office/officeart/2008/layout/LinedList"/>
    <dgm:cxn modelId="{DD7310B0-48CD-4AF3-BBD0-ECBC1DCA7F41}" type="presParOf" srcId="{1B20BE82-E77E-48FA-BCCF-664AC05318A9}" destId="{660C1AB7-03E1-4FF0-B730-8F82C68DBF4D}" srcOrd="0" destOrd="0" presId="urn:microsoft.com/office/officeart/2008/layout/LinedList"/>
    <dgm:cxn modelId="{99DB408B-7E0E-499E-B198-2D9921085A1A}" type="presParOf" srcId="{1B20BE82-E77E-48FA-BCCF-664AC05318A9}" destId="{BA26DBA6-0150-4588-A1A2-8EAC6E293D63}" srcOrd="1" destOrd="0" presId="urn:microsoft.com/office/officeart/2008/layout/LinedList"/>
    <dgm:cxn modelId="{C94244DF-BBDE-4CC4-8972-9D73AB3134E5}" type="presParOf" srcId="{645FB512-F833-40CA-ADF3-1090542EF1C9}" destId="{CA109D9E-3E2B-453E-B7F5-0809A7F43C70}" srcOrd="4" destOrd="0" presId="urn:microsoft.com/office/officeart/2008/layout/LinedList"/>
    <dgm:cxn modelId="{28F19E9D-0681-426A-B99B-27625C770536}" type="presParOf" srcId="{645FB512-F833-40CA-ADF3-1090542EF1C9}" destId="{06F24844-63FD-4654-9E0C-A0DA738EDBAC}" srcOrd="5" destOrd="0" presId="urn:microsoft.com/office/officeart/2008/layout/LinedList"/>
    <dgm:cxn modelId="{F2766E5C-ABB7-4FD2-8FDC-6C03F8185D16}" type="presParOf" srcId="{06F24844-63FD-4654-9E0C-A0DA738EDBAC}" destId="{8143E3D9-9632-465D-A830-C5800AA6273E}" srcOrd="0" destOrd="0" presId="urn:microsoft.com/office/officeart/2008/layout/LinedList"/>
    <dgm:cxn modelId="{C9F4908F-0ADF-4665-8ADC-018E833083FE}" type="presParOf" srcId="{06F24844-63FD-4654-9E0C-A0DA738EDBAC}" destId="{53376D2E-A20F-4686-83A0-72046D1E56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DD022C86-46FF-4788-95F2-E0CF4005D839}" type="presOf" srcId="{A402A16E-D067-43C1-A8BB-1E4F3AD8A4CB}" destId="{3E99717C-8F27-4BA3-8479-7D8F25D32DEA}" srcOrd="0" destOrd="0" presId="urn:microsoft.com/office/officeart/2005/8/layout/vList2"/>
    <dgm:cxn modelId="{6A2F7CA3-0B90-4F05-8EA3-F987BEB01ACA}" type="presOf" srcId="{E6C55C72-6CFC-4004-AB8D-0625F3CE30D7}" destId="{1DBA151A-6B5D-4F4B-AD02-729B4DD605A1}" srcOrd="0" destOrd="0" presId="urn:microsoft.com/office/officeart/2005/8/layout/vList2"/>
    <dgm:cxn modelId="{24A1ADEE-F5C5-4176-B33B-E8950DD1EC0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E5BF2050-A257-4A5E-BA25-F39095776F5A}" type="presOf" srcId="{C43D6487-3D4D-4822-98AC-39B29F7BAC7C}" destId="{31DE06A9-1B64-475D-ACB8-FABF65D6EC4A}" srcOrd="0" destOrd="0" presId="urn:microsoft.com/office/officeart/2008/layout/LinedList"/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38FB11E0-1565-4A35-9D3C-05EAAFCA523C}" type="presOf" srcId="{926AE6D6-9964-4B19-83A3-9588E14A7027}" destId="{C900DDCF-4DC3-430A-A167-938621398CE4}" srcOrd="0" destOrd="0" presId="urn:microsoft.com/office/officeart/2008/layout/LinedList"/>
    <dgm:cxn modelId="{726AF77E-FFCD-46A4-AF07-63AA6F07C62C}" type="presParOf" srcId="{31DE06A9-1B64-475D-ACB8-FABF65D6EC4A}" destId="{E1E7C455-1418-4D08-A442-F5D5C5CEC7BF}" srcOrd="0" destOrd="0" presId="urn:microsoft.com/office/officeart/2008/layout/LinedList"/>
    <dgm:cxn modelId="{43B6A4FD-874E-488F-8233-41474B2F5FCF}" type="presParOf" srcId="{31DE06A9-1B64-475D-ACB8-FABF65D6EC4A}" destId="{49568179-FD66-4086-8D1C-522514C246BB}" srcOrd="1" destOrd="0" presId="urn:microsoft.com/office/officeart/2008/layout/LinedList"/>
    <dgm:cxn modelId="{2FA29F0F-C42F-48C7-BB26-22E925E15481}" type="presParOf" srcId="{49568179-FD66-4086-8D1C-522514C246BB}" destId="{C900DDCF-4DC3-430A-A167-938621398CE4}" srcOrd="0" destOrd="0" presId="urn:microsoft.com/office/officeart/2008/layout/LinedList"/>
    <dgm:cxn modelId="{C3A2C9C7-D3BE-4E0E-8A97-2C046D29C1B1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-Создание условий для развития на территории района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28475038-0B84-4B59-B319-F2FC225806FF}" type="presOf" srcId="{926AE6D6-9964-4B19-83A3-9588E14A7027}" destId="{C900DDCF-4DC3-430A-A167-938621398CE4}" srcOrd="0" destOrd="0" presId="urn:microsoft.com/office/officeart/2008/layout/LinedList"/>
    <dgm:cxn modelId="{B529613D-E5CA-4B29-AB13-F637DCAF8EC7}" type="presOf" srcId="{C43D6487-3D4D-4822-98AC-39B29F7BAC7C}" destId="{31DE06A9-1B64-475D-ACB8-FABF65D6EC4A}" srcOrd="0" destOrd="0" presId="urn:microsoft.com/office/officeart/2008/layout/LinedList"/>
    <dgm:cxn modelId="{57225671-27D5-4F2E-97A9-AC6345D91BB5}" type="presParOf" srcId="{31DE06A9-1B64-475D-ACB8-FABF65D6EC4A}" destId="{E1E7C455-1418-4D08-A442-F5D5C5CEC7BF}" srcOrd="0" destOrd="0" presId="urn:microsoft.com/office/officeart/2008/layout/LinedList"/>
    <dgm:cxn modelId="{6AC1F66E-A7D2-4416-A798-233744B43C71}" type="presParOf" srcId="{31DE06A9-1B64-475D-ACB8-FABF65D6EC4A}" destId="{49568179-FD66-4086-8D1C-522514C246BB}" srcOrd="1" destOrd="0" presId="urn:microsoft.com/office/officeart/2008/layout/LinedList"/>
    <dgm:cxn modelId="{2164256F-8870-497D-9692-C9632DDB23F8}" type="presParOf" srcId="{49568179-FD66-4086-8D1C-522514C246BB}" destId="{C900DDCF-4DC3-430A-A167-938621398CE4}" srcOrd="0" destOrd="0" presId="urn:microsoft.com/office/officeart/2008/layout/LinedList"/>
    <dgm:cxn modelId="{8EC6F95B-5E48-4421-9EE6-BC2C1C18389A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6C80C-62B6-4CF8-BB86-8052268ADCF4}">
      <dsp:nvSpPr>
        <dsp:cNvPr id="0" name=""/>
        <dsp:cNvSpPr/>
      </dsp:nvSpPr>
      <dsp:spPr>
        <a:xfrm>
          <a:off x="2119647" y="5196534"/>
          <a:ext cx="2817467" cy="1263000"/>
        </a:xfrm>
        <a:prstGeom prst="ellipse">
          <a:avLst/>
        </a:prstGeom>
        <a:solidFill>
          <a:srgbClr val="5AA2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Мелекесского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</a:t>
          </a:r>
        </a:p>
      </dsp:txBody>
      <dsp:txXfrm>
        <a:off x="2532255" y="5381496"/>
        <a:ext cx="1992251" cy="893076"/>
      </dsp:txXfrm>
    </dsp:sp>
    <dsp:sp modelId="{60DFC3AA-F0A8-4588-BC48-9F20FB6C9DE0}">
      <dsp:nvSpPr>
        <dsp:cNvPr id="0" name=""/>
        <dsp:cNvSpPr/>
      </dsp:nvSpPr>
      <dsp:spPr>
        <a:xfrm rot="17723020">
          <a:off x="3159403" y="3656956"/>
          <a:ext cx="2564317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5814F2-3938-4A0E-9219-1AE94C7DA1EA}">
      <dsp:nvSpPr>
        <dsp:cNvPr id="0" name=""/>
        <dsp:cNvSpPr/>
      </dsp:nvSpPr>
      <dsp:spPr>
        <a:xfrm>
          <a:off x="4069781" y="1635432"/>
          <a:ext cx="1829849" cy="2246660"/>
        </a:xfrm>
        <a:prstGeom prst="roundRect">
          <a:avLst>
            <a:gd name="adj" fmla="val 10000"/>
          </a:avLst>
        </a:prstGeom>
        <a:solidFill>
          <a:srgbClr val="3AE6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темпов роста экономики и обеспечение социальной стабильности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3375" y="1689026"/>
        <a:ext cx="1722661" cy="2139472"/>
      </dsp:txXfrm>
    </dsp:sp>
    <dsp:sp modelId="{9860CA49-C2CC-4E1B-9E0C-7C3A533DF9C4}">
      <dsp:nvSpPr>
        <dsp:cNvPr id="0" name=""/>
        <dsp:cNvSpPr/>
      </dsp:nvSpPr>
      <dsp:spPr>
        <a:xfrm rot="12195575">
          <a:off x="1053654" y="4763533"/>
          <a:ext cx="1546432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95F248-69A5-4808-8E8D-B1E85636CFF7}">
      <dsp:nvSpPr>
        <dsp:cNvPr id="0" name=""/>
        <dsp:cNvSpPr/>
      </dsp:nvSpPr>
      <dsp:spPr>
        <a:xfrm>
          <a:off x="311490" y="4048452"/>
          <a:ext cx="1393265" cy="139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доходов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78" y="4089240"/>
        <a:ext cx="1311689" cy="1311012"/>
      </dsp:txXfrm>
    </dsp:sp>
    <dsp:sp modelId="{ED029DD8-E1D3-41D4-9C7D-BA531840CFF3}">
      <dsp:nvSpPr>
        <dsp:cNvPr id="0" name=""/>
        <dsp:cNvSpPr/>
      </dsp:nvSpPr>
      <dsp:spPr>
        <a:xfrm rot="15122694">
          <a:off x="1454001" y="3710297"/>
          <a:ext cx="2564629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7833B-40B1-4A13-9842-E915D22A94EB}">
      <dsp:nvSpPr>
        <dsp:cNvPr id="0" name=""/>
        <dsp:cNvSpPr/>
      </dsp:nvSpPr>
      <dsp:spPr>
        <a:xfrm>
          <a:off x="1444022" y="1770351"/>
          <a:ext cx="2090457" cy="1702038"/>
        </a:xfrm>
        <a:prstGeom prst="roundRect">
          <a:avLst>
            <a:gd name="adj" fmla="val 10000"/>
          </a:avLst>
        </a:prstGeom>
        <a:solidFill>
          <a:srgbClr val="46E6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</a:t>
          </a:r>
          <a:b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консолидации бюджетных средств в целях оздоровления финансов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3873" y="1820202"/>
        <a:ext cx="1990755" cy="1602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151A-6B5D-4F4B-AD02-729B4DD605A1}">
      <dsp:nvSpPr>
        <dsp:cNvPr id="0" name=""/>
        <dsp:cNvSpPr/>
      </dsp:nvSpPr>
      <dsp:spPr>
        <a:xfrm>
          <a:off x="0" y="9335"/>
          <a:ext cx="3942438" cy="59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Жилищно-коммунальное хозяйство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8578"/>
        <a:ext cx="3883952" cy="540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6956-E578-4388-89B0-D580755F2536}">
      <dsp:nvSpPr>
        <dsp:cNvPr id="0" name=""/>
        <dsp:cNvSpPr/>
      </dsp:nvSpPr>
      <dsp:spPr>
        <a:xfrm>
          <a:off x="0" y="636"/>
          <a:ext cx="6401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7107-CA2C-44F1-963C-A50BA67E8003}">
      <dsp:nvSpPr>
        <dsp:cNvPr id="0" name=""/>
        <dsp:cNvSpPr/>
      </dsp:nvSpPr>
      <dsp:spPr>
        <a:xfrm>
          <a:off x="0" y="636"/>
          <a:ext cx="6401064" cy="34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636"/>
        <a:ext cx="6401064" cy="342186"/>
      </dsp:txXfrm>
    </dsp:sp>
    <dsp:sp modelId="{4B7EA185-6C7C-4BE4-BB19-95AF5FBC981F}">
      <dsp:nvSpPr>
        <dsp:cNvPr id="0" name=""/>
        <dsp:cNvSpPr/>
      </dsp:nvSpPr>
      <dsp:spPr>
        <a:xfrm>
          <a:off x="0" y="342822"/>
          <a:ext cx="6401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7E79-D185-4704-A6D1-D32202C8A7EE}">
      <dsp:nvSpPr>
        <dsp:cNvPr id="0" name=""/>
        <dsp:cNvSpPr/>
      </dsp:nvSpPr>
      <dsp:spPr>
        <a:xfrm>
          <a:off x="0" y="342822"/>
          <a:ext cx="6401064" cy="278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-организация эффективного и устойчивого функционирования жилищно-коммунального комплекса района и повышение качества предоставления жилищно-коммунальных услуг в районе;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инфраструктурное развитие;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создание комфортной среды для проживания граждан;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формирование эффективного собственника жилищного фонда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совершенствование качества благоустройства территории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2822"/>
        <a:ext cx="6401064" cy="2784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67D5B-2AAE-4BEE-AAFC-3539E0A87AEC}">
      <dsp:nvSpPr>
        <dsp:cNvPr id="0" name=""/>
        <dsp:cNvSpPr/>
      </dsp:nvSpPr>
      <dsp:spPr>
        <a:xfrm>
          <a:off x="0" y="60874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5C9C4-1782-417C-8850-614E64F80808}">
      <dsp:nvSpPr>
        <dsp:cNvPr id="0" name=""/>
        <dsp:cNvSpPr/>
      </dsp:nvSpPr>
      <dsp:spPr>
        <a:xfrm>
          <a:off x="270030" y="3580"/>
          <a:ext cx="3780420" cy="1210320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эффективности и результативности инструментов программно-целевого управления и бюджетирования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13" y="62663"/>
        <a:ext cx="3662254" cy="1092154"/>
      </dsp:txXfrm>
    </dsp:sp>
    <dsp:sp modelId="{7C5DC406-0AEC-4804-A194-8D6A96D973BC}">
      <dsp:nvSpPr>
        <dsp:cNvPr id="0" name=""/>
        <dsp:cNvSpPr/>
      </dsp:nvSpPr>
      <dsp:spPr>
        <a:xfrm>
          <a:off x="0" y="246850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27948-5B1C-469E-AB30-E9276DF1DE04}">
      <dsp:nvSpPr>
        <dsp:cNvPr id="0" name=""/>
        <dsp:cNvSpPr/>
      </dsp:nvSpPr>
      <dsp:spPr>
        <a:xfrm>
          <a:off x="270030" y="1863340"/>
          <a:ext cx="378042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Создание условий для повышения качества предоставляемых услуг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13" y="1922423"/>
        <a:ext cx="3662254" cy="1092154"/>
      </dsp:txXfrm>
    </dsp:sp>
    <dsp:sp modelId="{CCD405A3-CC7C-4B32-B1BD-1FCB2C5365CD}">
      <dsp:nvSpPr>
        <dsp:cNvPr id="0" name=""/>
        <dsp:cNvSpPr/>
      </dsp:nvSpPr>
      <dsp:spPr>
        <a:xfrm>
          <a:off x="0" y="4328261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1D3A4-FEB5-4B20-93D2-1B87921D21BE}">
      <dsp:nvSpPr>
        <dsp:cNvPr id="0" name=""/>
        <dsp:cNvSpPr/>
      </dsp:nvSpPr>
      <dsp:spPr>
        <a:xfrm>
          <a:off x="270030" y="3723101"/>
          <a:ext cx="3780420" cy="121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процедур проведения государственных закупок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29113" y="3782184"/>
        <a:ext cx="3662254" cy="1092154"/>
      </dsp:txXfrm>
    </dsp:sp>
    <dsp:sp modelId="{9C3F9F2C-530F-466D-8F32-7B7E68FA5FBF}">
      <dsp:nvSpPr>
        <dsp:cNvPr id="0" name=""/>
        <dsp:cNvSpPr/>
      </dsp:nvSpPr>
      <dsp:spPr>
        <a:xfrm>
          <a:off x="0" y="618802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67063-37D9-4DD5-BF75-06A283F831EB}">
      <dsp:nvSpPr>
        <dsp:cNvPr id="0" name=""/>
        <dsp:cNvSpPr/>
      </dsp:nvSpPr>
      <dsp:spPr>
        <a:xfrm>
          <a:off x="270030" y="5582860"/>
          <a:ext cx="3780420" cy="121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оптимизация бюджетных расходов, их структуры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29113" y="5641943"/>
        <a:ext cx="366225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8125-6F76-47C0-9F7D-5A9F98728076}">
      <dsp:nvSpPr>
        <dsp:cNvPr id="0" name=""/>
        <dsp:cNvSpPr/>
      </dsp:nvSpPr>
      <dsp:spPr>
        <a:xfrm>
          <a:off x="955505" y="4085502"/>
          <a:ext cx="632610" cy="137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305" y="0"/>
              </a:lnTo>
              <a:lnTo>
                <a:pt x="316305" y="1370627"/>
              </a:lnTo>
              <a:lnTo>
                <a:pt x="632610" y="1370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4071" y="4733076"/>
        <a:ext cx="75478" cy="75478"/>
      </dsp:txXfrm>
    </dsp:sp>
    <dsp:sp modelId="{731C3C80-8081-4720-B542-0A6FFB1BCEFB}">
      <dsp:nvSpPr>
        <dsp:cNvPr id="0" name=""/>
        <dsp:cNvSpPr/>
      </dsp:nvSpPr>
      <dsp:spPr>
        <a:xfrm>
          <a:off x="955505" y="3980213"/>
          <a:ext cx="632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5288"/>
              </a:moveTo>
              <a:lnTo>
                <a:pt x="316305" y="105288"/>
              </a:lnTo>
              <a:lnTo>
                <a:pt x="316305" y="45720"/>
              </a:lnTo>
              <a:lnTo>
                <a:pt x="63261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5925" y="4010048"/>
        <a:ext cx="31770" cy="31770"/>
      </dsp:txXfrm>
    </dsp:sp>
    <dsp:sp modelId="{9B1D2CA5-FE79-4CAA-913F-ABF166F96137}">
      <dsp:nvSpPr>
        <dsp:cNvPr id="0" name=""/>
        <dsp:cNvSpPr/>
      </dsp:nvSpPr>
      <dsp:spPr>
        <a:xfrm>
          <a:off x="955505" y="2534962"/>
          <a:ext cx="632610" cy="1550539"/>
        </a:xfrm>
        <a:custGeom>
          <a:avLst/>
          <a:gdLst/>
          <a:ahLst/>
          <a:cxnLst/>
          <a:rect l="0" t="0" r="0" b="0"/>
          <a:pathLst>
            <a:path>
              <a:moveTo>
                <a:pt x="0" y="1550539"/>
              </a:moveTo>
              <a:lnTo>
                <a:pt x="316305" y="1550539"/>
              </a:lnTo>
              <a:lnTo>
                <a:pt x="316305" y="0"/>
              </a:lnTo>
              <a:lnTo>
                <a:pt x="6326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9945" y="3268367"/>
        <a:ext cx="83731" cy="83731"/>
      </dsp:txXfrm>
    </dsp:sp>
    <dsp:sp modelId="{6EB6669B-97E5-4EC2-AA9C-FB9D54086A66}">
      <dsp:nvSpPr>
        <dsp:cNvPr id="0" name=""/>
        <dsp:cNvSpPr/>
      </dsp:nvSpPr>
      <dsp:spPr>
        <a:xfrm rot="16200000">
          <a:off x="-1526118" y="3607749"/>
          <a:ext cx="4007742" cy="955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Зачем формировать и исполнять бюджет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программам?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526118" y="3607749"/>
        <a:ext cx="4007742" cy="955505"/>
      </dsp:txXfrm>
    </dsp:sp>
    <dsp:sp modelId="{922F2EAC-6023-4105-AEB4-417E667E13F6}">
      <dsp:nvSpPr>
        <dsp:cNvPr id="0" name=""/>
        <dsp:cNvSpPr/>
      </dsp:nvSpPr>
      <dsp:spPr>
        <a:xfrm>
          <a:off x="1588115" y="1996435"/>
          <a:ext cx="4755307" cy="10770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повышения эффективности и результативности бюджетных расходов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1996435"/>
        <a:ext cx="4755307" cy="1077055"/>
      </dsp:txXfrm>
    </dsp:sp>
    <dsp:sp modelId="{959B9BAC-8841-4850-9A3B-106C047E9651}">
      <dsp:nvSpPr>
        <dsp:cNvPr id="0" name=""/>
        <dsp:cNvSpPr/>
      </dsp:nvSpPr>
      <dsp:spPr>
        <a:xfrm>
          <a:off x="1588115" y="3312367"/>
          <a:ext cx="4755307" cy="1427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значения показателей являются индикатором по данному направлению деятельности и сигнализируют о плохом или хорошем результате, необходимости принятия новых решений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3312367"/>
        <a:ext cx="4755307" cy="1427133"/>
      </dsp:txXfrm>
    </dsp:sp>
    <dsp:sp modelId="{C113AD83-4CF0-4525-B32F-642C6322C498}">
      <dsp:nvSpPr>
        <dsp:cNvPr id="0" name=""/>
        <dsp:cNvSpPr/>
      </dsp:nvSpPr>
      <dsp:spPr>
        <a:xfrm>
          <a:off x="1588115" y="4978377"/>
          <a:ext cx="4760791" cy="955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средства направлены на достижение заданного результата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4978377"/>
        <a:ext cx="4760791" cy="955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4AC0D-C1D7-4920-9AAE-B5C9FCD59B75}">
      <dsp:nvSpPr>
        <dsp:cNvPr id="0" name=""/>
        <dsp:cNvSpPr/>
      </dsp:nvSpPr>
      <dsp:spPr>
        <a:xfrm>
          <a:off x="0" y="10"/>
          <a:ext cx="2306247" cy="5334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2" y="26052"/>
        <a:ext cx="2254163" cy="481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C69B5-C4BD-4799-AD0A-CB1B294D92ED}">
      <dsp:nvSpPr>
        <dsp:cNvPr id="0" name=""/>
        <dsp:cNvSpPr/>
      </dsp:nvSpPr>
      <dsp:spPr>
        <a:xfrm>
          <a:off x="0" y="558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8E24-193C-4167-A4FA-D7F6A57AC103}">
      <dsp:nvSpPr>
        <dsp:cNvPr id="0" name=""/>
        <dsp:cNvSpPr/>
      </dsp:nvSpPr>
      <dsp:spPr>
        <a:xfrm>
          <a:off x="0" y="0"/>
          <a:ext cx="6426714" cy="58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426714" cy="584272"/>
      </dsp:txXfrm>
    </dsp:sp>
    <dsp:sp modelId="{FD5E30CE-31B2-4194-A21E-F2790CE6F43B}">
      <dsp:nvSpPr>
        <dsp:cNvPr id="0" name=""/>
        <dsp:cNvSpPr/>
      </dsp:nvSpPr>
      <dsp:spPr>
        <a:xfrm>
          <a:off x="0" y="304030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C1AB7-03E1-4FF0-B730-8F82C68DBF4D}">
      <dsp:nvSpPr>
        <dsp:cNvPr id="0" name=""/>
        <dsp:cNvSpPr/>
      </dsp:nvSpPr>
      <dsp:spPr>
        <a:xfrm>
          <a:off x="0" y="485468"/>
          <a:ext cx="6426714" cy="75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Мелекесского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5468"/>
        <a:ext cx="6426714" cy="757302"/>
      </dsp:txXfrm>
    </dsp:sp>
    <dsp:sp modelId="{CA109D9E-3E2B-453E-B7F5-0809A7F43C70}">
      <dsp:nvSpPr>
        <dsp:cNvPr id="0" name=""/>
        <dsp:cNvSpPr/>
      </dsp:nvSpPr>
      <dsp:spPr>
        <a:xfrm>
          <a:off x="0" y="1342133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3E3D9-9632-465D-A830-C5800AA6273E}">
      <dsp:nvSpPr>
        <dsp:cNvPr id="0" name=""/>
        <dsp:cNvSpPr/>
      </dsp:nvSpPr>
      <dsp:spPr>
        <a:xfrm>
          <a:off x="0" y="1342691"/>
          <a:ext cx="6426714" cy="63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• Обеспечение эффективной системы социализации и самореализации молодежи, развитию потенциала молодежи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42691"/>
        <a:ext cx="6426714" cy="6335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151A-6B5D-4F4B-AD02-729B4DD605A1}">
      <dsp:nvSpPr>
        <dsp:cNvPr id="0" name=""/>
        <dsp:cNvSpPr/>
      </dsp:nvSpPr>
      <dsp:spPr>
        <a:xfrm>
          <a:off x="0" y="4757"/>
          <a:ext cx="3942438" cy="59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4000"/>
        <a:ext cx="3883952" cy="540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0"/>
          <a:ext cx="6171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0"/>
          <a:ext cx="6171228" cy="18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71228" cy="18722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0"/>
          <a:ext cx="6171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0"/>
          <a:ext cx="6171228" cy="156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Цель:</a:t>
          </a:r>
          <a:endParaRPr lang="en-US" sz="14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-Создание условий для развития на территории района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71228" cy="156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0.38636</cdr:x>
      <cdr:y>0.02083</cdr:y>
    </cdr:from>
    <cdr:to>
      <cdr:x>0.53067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1" y="720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м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лн.руб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9F2EC3-F84C-4769-8A5E-05ADF6B0EEF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F641737-66BE-459E-9470-F01794702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1342-AF07-4C5E-8189-026AEF745D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2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CCA8-8161-4A46-AF7D-7C124F764F7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C70A-5C98-42C4-9640-36413B4FE9A3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7FCB-4FB0-4C6A-9479-996B78DD6AF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833-931A-497F-84CA-A8EF78550A3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3DC6-4E2E-4B20-A627-DDF99AC200C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F8FC-49DD-4961-A245-88B3CC3BDED9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7F3D-17B0-4A69-8E44-F290AF1E1B7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E06-8A3D-4B2A-A4AE-201110AEA581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DCC-6E07-47E5-BF1B-281CFB8296DC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430-77BF-4DE5-A32B-EBA28DEE180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2BF4-8020-4CCB-8862-47F55458A18D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BB3-50C0-45A9-9286-191A82BDEFF7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8" y="16668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флаг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84" y="145253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герб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97683"/>
              </p:ext>
            </p:extLst>
          </p:nvPr>
        </p:nvGraphicFramePr>
        <p:xfrm>
          <a:off x="428604" y="3238488"/>
          <a:ext cx="264320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4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34018 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31677"/>
              </p:ext>
            </p:extLst>
          </p:nvPr>
        </p:nvGraphicFramePr>
        <p:xfrm>
          <a:off x="3857628" y="3167050"/>
          <a:ext cx="27363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347234 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4150"/>
              </p:ext>
            </p:extLst>
          </p:nvPr>
        </p:nvGraphicFramePr>
        <p:xfrm>
          <a:off x="3786190" y="7096140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Национальный состав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Татары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Чуваши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Мордва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национальности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4586"/>
              </p:ext>
            </p:extLst>
          </p:nvPr>
        </p:nvGraphicFramePr>
        <p:xfrm>
          <a:off x="285728" y="7024702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Климат территории умеренно-континентальный, характеризующийся отчетливо выраженными сезонами года. По строительно-климатическому районированию территория района относится к зоне IIВ и характеризуется как благоприятная для строительного освоения и проживания.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66" y="4238620"/>
            <a:ext cx="2448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Уникальное географическое положение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на границе с Самарской областью и Республикой Татарстан дает возможность сообщения с крупнейшими городами России. Через него проходят железные дороги и транспортные магистрали федерального значения вблизи аэропортов Самары и Ульяновска.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://adm-melekess.ru/images/melekes_rayon_coa_2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1738290"/>
            <a:ext cx="928694" cy="1502300"/>
          </a:xfrm>
          <a:prstGeom prst="rect">
            <a:avLst/>
          </a:prstGeom>
          <a:noFill/>
        </p:spPr>
      </p:pic>
      <p:pic>
        <p:nvPicPr>
          <p:cNvPr id="104452" name="Picture 4" descr="https://images.vector-images.com/73/melekesskii_rayon_f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94" y="2095480"/>
            <a:ext cx="1571636" cy="1045139"/>
          </a:xfrm>
          <a:prstGeom prst="rect">
            <a:avLst/>
          </a:prstGeom>
          <a:noFill/>
        </p:spPr>
      </p:pic>
      <p:pic>
        <p:nvPicPr>
          <p:cNvPr id="25" name="Picture 4" descr="http://adm-melekess.ru/images/region_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3881430"/>
            <a:ext cx="2428892" cy="3101450"/>
          </a:xfrm>
          <a:prstGeom prst="rect">
            <a:avLst/>
          </a:prstGeom>
          <a:noFill/>
        </p:spPr>
      </p:pic>
      <p:sp>
        <p:nvSpPr>
          <p:cNvPr id="26" name="Содержимое 4"/>
          <p:cNvSpPr>
            <a:spLocks noGrp="1"/>
          </p:cNvSpPr>
          <p:nvPr>
            <p:ph idx="1"/>
          </p:nvPr>
        </p:nvSpPr>
        <p:spPr>
          <a:xfrm>
            <a:off x="428604" y="238092"/>
            <a:ext cx="6192688" cy="596583"/>
          </a:xfrm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2400" b="1" cap="all" dirty="0">
              <a:ln w="0"/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8" y="881034"/>
            <a:ext cx="569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для граждан о бюджете муниципального образования 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 на 2019 год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214554" y="9096404"/>
            <a:ext cx="2464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ДИМИТРОВГРАД - 2018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678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и безвозвратные поступления денежных средств в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7152" y="200473"/>
            <a:ext cx="1872208" cy="35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856502"/>
              </p:ext>
            </p:extLst>
          </p:nvPr>
        </p:nvGraphicFramePr>
        <p:xfrm>
          <a:off x="357166" y="1595414"/>
          <a:ext cx="2952605" cy="5112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5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4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7925" marR="97925" marT="45718" marB="4571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15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доходы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вменённый доход</a:t>
                      </a:r>
                      <a:endParaRPr lang="en-US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7925" marR="9792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851381"/>
              </p:ext>
            </p:extLst>
          </p:nvPr>
        </p:nvGraphicFramePr>
        <p:xfrm>
          <a:off x="1928802" y="7096140"/>
          <a:ext cx="3001775" cy="21335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29920"/>
              </p:ext>
            </p:extLst>
          </p:nvPr>
        </p:nvGraphicFramePr>
        <p:xfrm>
          <a:off x="3571876" y="1595414"/>
          <a:ext cx="3017658" cy="513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1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3" marR="97923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63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поступление от использования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арендной платы за земельные участки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7923" marR="97923" marT="45718" marB="45718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9347"/>
              </p:ext>
            </p:extLst>
          </p:nvPr>
        </p:nvGraphicFramePr>
        <p:xfrm>
          <a:off x="260648" y="1856658"/>
          <a:ext cx="6336704" cy="3327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458,862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479,577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38,310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63,976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68,606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74,776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44,501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4, 259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3,887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376,051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411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,342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381,356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397,717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7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общей сумме доходов, %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90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на 2018 – 2021 гг.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5184" y="249410"/>
            <a:ext cx="1584176" cy="311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5135576"/>
              </p:ext>
            </p:extLst>
          </p:nvPr>
        </p:nvGraphicFramePr>
        <p:xfrm>
          <a:off x="260649" y="5673080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5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</a:p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Мелекесского района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2017-2021 годы (млн. рублей)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27864"/>
              </p:ext>
            </p:extLst>
          </p:nvPr>
        </p:nvGraphicFramePr>
        <p:xfrm>
          <a:off x="188640" y="1712640"/>
          <a:ext cx="6480720" cy="760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69160" y="128465"/>
            <a:ext cx="180020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0914222"/>
              </p:ext>
            </p:extLst>
          </p:nvPr>
        </p:nvGraphicFramePr>
        <p:xfrm>
          <a:off x="944724" y="272480"/>
          <a:ext cx="5238582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27769763"/>
              </p:ext>
            </p:extLst>
          </p:nvPr>
        </p:nvGraphicFramePr>
        <p:xfrm>
          <a:off x="476672" y="1382616"/>
          <a:ext cx="6098159" cy="61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652" y="7529628"/>
            <a:ext cx="626469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безвозмездных поступлений в общей сумме доходов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Мелекесского района составляет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-85,1 %,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–85,8 %,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70,1 %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819" y="518520"/>
            <a:ext cx="606642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ctr">
              <a:tabLst>
                <a:tab pos="6100763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бюджете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10" y="9382156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8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характеристики расходной части бюджета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2018 -2021г.г.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120" y="200473"/>
            <a:ext cx="216024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1209" y="16806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64007"/>
              </p:ext>
            </p:extLst>
          </p:nvPr>
        </p:nvGraphicFramePr>
        <p:xfrm>
          <a:off x="260647" y="2014850"/>
          <a:ext cx="6311624" cy="5655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5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8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52209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1088" y="200474"/>
            <a:ext cx="2448272" cy="3042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Структура расходов бюджета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7015791"/>
              </p:ext>
            </p:extLst>
          </p:nvPr>
        </p:nvGraphicFramePr>
        <p:xfrm>
          <a:off x="285728" y="1666852"/>
          <a:ext cx="6286544" cy="76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3071810" y="9310718"/>
            <a:ext cx="792088" cy="357190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4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648" y="2371262"/>
            <a:ext cx="6156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830861"/>
              </p:ext>
            </p:extLst>
          </p:nvPr>
        </p:nvGraphicFramePr>
        <p:xfrm>
          <a:off x="161637" y="1640632"/>
          <a:ext cx="6354706" cy="79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682" y="776536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формируется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через реализацию муниципальных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3096" y="200473"/>
            <a:ext cx="2376264" cy="288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3055" y="51941"/>
            <a:ext cx="6336704" cy="6147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 муниципальных программ на 2018 год и плановый период 2019-2020 г.г.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26" y="45240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38791"/>
              </p:ext>
            </p:extLst>
          </p:nvPr>
        </p:nvGraphicFramePr>
        <p:xfrm>
          <a:off x="263055" y="713059"/>
          <a:ext cx="6357982" cy="861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 algn="ctr" fontAlgn="ctr">
                        <a:buAutoNum type="arabicPlain" startAt="2019"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9681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«Противодействие коррупции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муниципальной службы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благоприятного инвестиционного климата и развитие предпринимательства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информационного общества, использование информационных и коммуникационных технологий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в 2017-2021 годах»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«Оказание содействия в организации охраны общественного порядка и безопасности жизнедеятельности на территории муниципального образования 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«Проведение районных соревнований в отрасли сельского хозяйства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транспортной системы в 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14477,4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15371,1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жилищно-коммунального хозяйства и повышение энергетической эффективности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«Обустройство пешеходных переходов, в том числе у образовательных организаций (учреждений)  согласно, новых национальных стандартов на территории сельских поселений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и туризма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«Забота»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сельских территорий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 модернизация образования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 молодежной политики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–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физической культуры и спорта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жильем молодых семей на 2017-2021 годы"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развития институтов гражданского общества, поддержки социально ориентированных некоммерческих организаций и добровольческой (волонтерской) деятельности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«Охрана окружающей среды и восстановление природных ресурсов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в развитии личных подсобных хозяйств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и охрана земель сельскохозяйственного назначения" 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74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39692,2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047374"/>
              </p:ext>
            </p:extLst>
          </p:nvPr>
        </p:nvGraphicFramePr>
        <p:xfrm>
          <a:off x="2256878" y="168468"/>
          <a:ext cx="2306248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9580295"/>
              </p:ext>
            </p:extLst>
          </p:nvPr>
        </p:nvGraphicFramePr>
        <p:xfrm>
          <a:off x="242646" y="1000561"/>
          <a:ext cx="6426714" cy="197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3216" y="310053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58572"/>
              </p:ext>
            </p:extLst>
          </p:nvPr>
        </p:nvGraphicFramePr>
        <p:xfrm>
          <a:off x="260648" y="3408314"/>
          <a:ext cx="6408712" cy="233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337,677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220,716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215,790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23,260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12473"/>
              </p:ext>
            </p:extLst>
          </p:nvPr>
        </p:nvGraphicFramePr>
        <p:xfrm>
          <a:off x="1430778" y="272480"/>
          <a:ext cx="3942438" cy="60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6030353"/>
              </p:ext>
            </p:extLst>
          </p:nvPr>
        </p:nvGraphicFramePr>
        <p:xfrm>
          <a:off x="428604" y="952472"/>
          <a:ext cx="61712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50740"/>
              </p:ext>
            </p:extLst>
          </p:nvPr>
        </p:nvGraphicFramePr>
        <p:xfrm>
          <a:off x="357166" y="2238356"/>
          <a:ext cx="6233549" cy="1578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18,778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26" y="19526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57298" y="4095744"/>
            <a:ext cx="3942438" cy="554716"/>
            <a:chOff x="0" y="8411"/>
            <a:chExt cx="3942438" cy="823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8411"/>
              <a:ext cx="3942438" cy="82368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2393" y="63062"/>
              <a:ext cx="3862020" cy="743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 Narrow" pitchFamily="34" charset="0"/>
                </a:rPr>
                <a:t> Физическая культура и спорт</a:t>
              </a:r>
              <a:endParaRPr lang="ru-RU" sz="2000" b="1" kern="1200" dirty="0">
                <a:latin typeface="Arial Narrow" pitchFamily="34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88330949"/>
              </p:ext>
            </p:extLst>
          </p:nvPr>
        </p:nvGraphicFramePr>
        <p:xfrm>
          <a:off x="428604" y="4881562"/>
          <a:ext cx="6171228" cy="156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19864"/>
              </p:ext>
            </p:extLst>
          </p:nvPr>
        </p:nvGraphicFramePr>
        <p:xfrm>
          <a:off x="428604" y="6667512"/>
          <a:ext cx="6156684" cy="1233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4,700</a:t>
                      </a: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4,700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86388" y="61674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90" y="1238224"/>
            <a:ext cx="6336704" cy="606844"/>
          </a:xfrm>
          <a:prstGeom prst="rect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бюджетных данных и уровень бюджетными средствами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180000">
              <a:tabLst>
                <a:tab pos="6100763" algn="l"/>
              </a:tabLs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056" y="200473"/>
            <a:ext cx="2736304" cy="14401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Открытость бюджетных данных</a:t>
            </a:r>
          </a:p>
        </p:txBody>
      </p:sp>
      <p:sp>
        <p:nvSpPr>
          <p:cNvPr id="10" name="Прямоугольник 18"/>
          <p:cNvSpPr>
            <a:spLocks noChangeArrowheads="1"/>
          </p:cNvSpPr>
          <p:nvPr/>
        </p:nvSpPr>
        <p:spPr bwMode="auto">
          <a:xfrm>
            <a:off x="428604" y="2524108"/>
            <a:ext cx="6072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обеспечения принципа прозрачности (открытости) бюджета на официальном сайте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Финансового управления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размещается информация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бюджете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доступной для граждан форме.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8" y="7953396"/>
            <a:ext cx="6235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размещается информация для обеспечения прозрачности (открытости) и доступного информирования заинтересованных слоёв населения о бюджете и бюджетном процессе. Данный вариант позволяет на постоянной основе шире применять механизмы обеспечения публичности реализации бюджетной  и налоговой политики.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6" name="Picture 6" descr="http://skrinshoter.ru/i/140219/D6yyYmH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4238619"/>
            <a:ext cx="5929354" cy="3610767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928934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0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97203"/>
              </p:ext>
            </p:extLst>
          </p:nvPr>
        </p:nvGraphicFramePr>
        <p:xfrm>
          <a:off x="1357298" y="523844"/>
          <a:ext cx="3942438" cy="6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631756"/>
              </p:ext>
            </p:extLst>
          </p:nvPr>
        </p:nvGraphicFramePr>
        <p:xfrm>
          <a:off x="214290" y="1523976"/>
          <a:ext cx="6401064" cy="312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78806"/>
              </p:ext>
            </p:extLst>
          </p:nvPr>
        </p:nvGraphicFramePr>
        <p:xfrm>
          <a:off x="285728" y="5095876"/>
          <a:ext cx="6336701" cy="296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6281,8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6388" y="46672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9" y="488504"/>
            <a:ext cx="6336704" cy="50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Полезная информация в сети Интернет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254" t="11719" r="69971" b="82422"/>
          <a:stretch>
            <a:fillRect/>
          </a:stretch>
        </p:blipFill>
        <p:spPr bwMode="auto">
          <a:xfrm>
            <a:off x="188640" y="1424609"/>
            <a:ext cx="1792846" cy="2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8939" y="1674748"/>
            <a:ext cx="1873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http://www.kremlin.ru</a:t>
            </a:r>
            <a:endParaRPr lang="ru-RU" sz="105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21680" r="87353" b="64648"/>
          <a:stretch>
            <a:fillRect/>
          </a:stretch>
        </p:blipFill>
        <p:spPr bwMode="auto">
          <a:xfrm>
            <a:off x="188641" y="2116972"/>
            <a:ext cx="364171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11727" t="21679" r="54395" b="66160"/>
          <a:stretch>
            <a:fillRect/>
          </a:stretch>
        </p:blipFill>
        <p:spPr bwMode="auto">
          <a:xfrm>
            <a:off x="548681" y="2116972"/>
            <a:ext cx="1456687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8640" y="232183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http://www.duma.gov.ru</a:t>
            </a:r>
            <a:endParaRPr lang="ru-RU" sz="10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 l="732" t="15820" r="59717" b="72462"/>
          <a:stretch>
            <a:fillRect/>
          </a:stretch>
        </p:blipFill>
        <p:spPr bwMode="auto">
          <a:xfrm>
            <a:off x="188640" y="2648745"/>
            <a:ext cx="1764834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76126" y="2864768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http://ulgov.ru</a:t>
            </a:r>
            <a:endParaRPr lang="ru-RU" sz="1050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 l="927" t="11914" r="30957" b="75391"/>
          <a:stretch>
            <a:fillRect/>
          </a:stretch>
        </p:blipFill>
        <p:spPr bwMode="auto">
          <a:xfrm>
            <a:off x="188640" y="3080792"/>
            <a:ext cx="1736820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31516" y="3296816"/>
            <a:ext cx="1513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http://ufo.ulntc.ru</a:t>
            </a:r>
            <a:endParaRPr lang="ru-RU" sz="105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/>
          <a:srcRect l="2929" t="22461" r="87094" b="65820"/>
          <a:stretch>
            <a:fillRect/>
          </a:stretch>
        </p:blipFill>
        <p:spPr bwMode="auto">
          <a:xfrm>
            <a:off x="300512" y="4232922"/>
            <a:ext cx="392185" cy="2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 l="20703" t="49024" r="48535" b="27539"/>
          <a:stretch>
            <a:fillRect/>
          </a:stretch>
        </p:blipFill>
        <p:spPr bwMode="auto">
          <a:xfrm>
            <a:off x="836712" y="4232922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76126" y="4459976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http://mo73.ru</a:t>
            </a:r>
            <a:endParaRPr lang="ru-RU" sz="1050" b="1" dirty="0"/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0" cstate="print"/>
          <a:srcRect l="9521" t="11719" r="20166" b="72656"/>
          <a:stretch>
            <a:fillRect/>
          </a:stretch>
        </p:blipFill>
        <p:spPr bwMode="auto">
          <a:xfrm>
            <a:off x="188640" y="3630242"/>
            <a:ext cx="1736820" cy="2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16632" y="3851393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http://www.med.ulgov.ru</a:t>
            </a:r>
            <a:endParaRPr lang="ru-RU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60849" y="1424609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Бюджетные послания Федеральному собранию Российской Федерации, Указы Президента Российской Федерации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7 мая 2012 года, другие документы, поручения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0849" y="2081713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получать информацию о ходе законодательного процесса и сами тексты законопроектов, законов и иных связанных с ними документов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849" y="3081953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 областном бюджете, бюджетной политике, государственном долге, иная информация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0849" y="2697177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регионе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0849" y="3584848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реализуемых госпрограммах, задачах и функциях Министерства здравоохранения, семьи и социального благополучия Ульяновской области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0849" y="4232921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Информирование о достижениях в сфере образования Ульяновской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1" cstate="print"/>
          <a:srcRect l="10449" t="12890" r="43408" b="70508"/>
          <a:stretch>
            <a:fillRect/>
          </a:stretch>
        </p:blipFill>
        <p:spPr bwMode="auto">
          <a:xfrm>
            <a:off x="188640" y="4804385"/>
            <a:ext cx="1728192" cy="33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83718" y="5042719"/>
            <a:ext cx="15051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http://bus.gov.ru</a:t>
            </a:r>
            <a:endParaRPr lang="ru-RU" sz="105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/>
          <a:srcRect l="2197" t="11719" r="51660" b="73633"/>
          <a:stretch>
            <a:fillRect/>
          </a:stretch>
        </p:blipFill>
        <p:spPr bwMode="auto">
          <a:xfrm>
            <a:off x="188640" y="5401945"/>
            <a:ext cx="1728192" cy="2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260649" y="5665876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http://budget.gov.ru</a:t>
            </a:r>
            <a:endParaRPr lang="ru-RU" sz="105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3" cstate="print"/>
          <a:srcRect t="19726" r="79297" b="73438"/>
          <a:stretch>
            <a:fillRect/>
          </a:stretch>
        </p:blipFill>
        <p:spPr bwMode="auto">
          <a:xfrm>
            <a:off x="741717" y="5944926"/>
            <a:ext cx="1309236" cy="2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/>
          <a:srcRect l="3125" t="11914" r="91748" b="83203"/>
          <a:stretch>
            <a:fillRect/>
          </a:stretch>
        </p:blipFill>
        <p:spPr bwMode="auto">
          <a:xfrm>
            <a:off x="251517" y="5965785"/>
            <a:ext cx="513188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88640" y="61799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https://beta.gosuslugi.ru</a:t>
            </a:r>
            <a:endParaRPr lang="ru-RU" sz="1050" b="1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4" cstate="print"/>
          <a:srcRect t="10937" r="41211" b="75391"/>
          <a:stretch>
            <a:fillRect/>
          </a:stretch>
        </p:blipFill>
        <p:spPr bwMode="auto">
          <a:xfrm>
            <a:off x="190940" y="6466152"/>
            <a:ext cx="1780561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16024" y="6686018"/>
            <a:ext cx="2060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http://www.gibdd.ru/r/73</a:t>
            </a:r>
            <a:endParaRPr lang="ru-RU" sz="1000" b="1" dirty="0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5" cstate="print"/>
          <a:srcRect l="6054" t="13867" r="55127" b="71485"/>
          <a:stretch>
            <a:fillRect/>
          </a:stretch>
        </p:blipFill>
        <p:spPr bwMode="auto">
          <a:xfrm>
            <a:off x="190940" y="6962022"/>
            <a:ext cx="1780561" cy="3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16632" y="7250052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http://www.zakupki.gov.ru</a:t>
            </a:r>
            <a:endParaRPr lang="ru-RU" sz="1050" b="1" dirty="0"/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6" cstate="print"/>
          <a:srcRect t="16601" r="63379" b="68750"/>
          <a:stretch>
            <a:fillRect/>
          </a:stretch>
        </p:blipFill>
        <p:spPr bwMode="auto">
          <a:xfrm>
            <a:off x="190940" y="7637007"/>
            <a:ext cx="1780561" cy="3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265025" y="7853030"/>
            <a:ext cx="1723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https://www.nalog.ru</a:t>
            </a:r>
            <a:endParaRPr lang="ru-RU" sz="1050" b="1" dirty="0"/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7" cstate="print"/>
          <a:srcRect l="46338" t="12890" r="13379" b="74415"/>
          <a:stretch>
            <a:fillRect/>
          </a:stretch>
        </p:blipFill>
        <p:spPr bwMode="auto">
          <a:xfrm>
            <a:off x="190940" y="8292281"/>
            <a:ext cx="1780561" cy="3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76672" y="8534727"/>
            <a:ext cx="13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http://uln.gks.ru</a:t>
            </a:r>
            <a:endParaRPr lang="ru-RU" sz="1050" b="1" dirty="0"/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 cstate="print"/>
          <a:srcRect l="3662" t="16601" r="49463" b="70704"/>
          <a:stretch>
            <a:fillRect/>
          </a:stretch>
        </p:blipFill>
        <p:spPr bwMode="auto">
          <a:xfrm>
            <a:off x="190940" y="8803541"/>
            <a:ext cx="1780561" cy="2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404664" y="9019564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http://pravo.gov.ru</a:t>
            </a:r>
            <a:endParaRPr lang="ru-RU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60849" y="696202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Реестр планов-графиков размещения заказов и планов закупок, единый реестр государственных и муниципальных контрактов, иная информация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0849" y="646615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Проверка наличия неуплаченных штрафов по данным транспортного средства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60849" y="5977718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Электронный портал государственных услуг для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60849" y="5377846"/>
            <a:ext cx="4653136" cy="39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получения в режиме реального времени необходимой информации о бюджете и бюджетном процессе в 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0849" y="4712876"/>
            <a:ext cx="4653136" cy="622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по учреждениям, оказывающим определенную услугу  (выполняющим определенную работу) в разрезе регионов и видов деятельности учреждений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0849" y="8803541"/>
            <a:ext cx="4653136" cy="423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Официальное опубликование правовых данных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0849" y="8292281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Официальная статистическая информация по Ульяновской области 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0849" y="7637006"/>
            <a:ext cx="465313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Личный кабинет налогоплательщика для физических/ юридических лиц- информация об объектах налогообложения, начисленных и уплаченных суммах, налоговой базе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8" y="2595546"/>
            <a:ext cx="4572000" cy="1661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Почтовый  и юридический адрес: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433508 Российская Федерация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Ульяновская область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Димитровград, ул. А. Хмельницкого,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 8(84235) 2-74-32, 2-69-16,2-64-94 факс: (2-74-32)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melekess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70" y="5453066"/>
            <a:ext cx="4572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Режим работы: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понедельник-пятница с 8.00 до 17.00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перерыв на обед с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 до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суббота-воскресенье выходной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66" y="738158"/>
            <a:ext cx="61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«Финансовое управление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595282"/>
            <a:ext cx="633670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4904" y="200474"/>
            <a:ext cx="4104456" cy="224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48562"/>
              </p:ext>
            </p:extLst>
          </p:nvPr>
        </p:nvGraphicFramePr>
        <p:xfrm>
          <a:off x="285728" y="1166786"/>
          <a:ext cx="6286544" cy="815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0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Население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население (среднегодовая)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рождаемости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смертности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0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Производство товаров 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Промышленное производство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42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 Сельское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Продукция сельского хозяйства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1 316,3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1 474,6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1 894,9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 метров общей площади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 м. в общей площади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8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Торговля и услуги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37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Малое и среднее предпринимательство, включая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1 138,00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малых и средних предприятий, включая микропредприятия (без внешних совместителей)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3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8" y="2095480"/>
            <a:ext cx="2997714" cy="105314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бюджетных расходов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8" y="538162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степени прозрачности и открытости бюджета 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90" y="3809992"/>
            <a:ext cx="2997714" cy="938159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8" y="5238752"/>
            <a:ext cx="2961695" cy="1352150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процедуры обсуждения и принятия бюджетных решений по средствам реализации программы  «Местные инициативы»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76" y="3809992"/>
            <a:ext cx="2961695" cy="98893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и результативности имеющихся инструментов программно-целевого управления и бюджетирования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5848" y="7280758"/>
            <a:ext cx="2961695" cy="1113113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социальных обязательств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640" y="728075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76" y="2024042"/>
            <a:ext cx="2961695" cy="1172536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финансовых ресурсов на приоритетных направлениях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1280" y="190821"/>
            <a:ext cx="4320480" cy="360039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90" y="666720"/>
            <a:ext cx="6336704" cy="7526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Мелекесского района на 2018 год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9482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(привлечение) инвестиций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218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4386" y="7449278"/>
            <a:ext cx="3169230" cy="17681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администрирования доходов в целях повышения качества налогового администрирования по налогам, формирующим доходную часть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259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 по сокращению задолженности по налогам и сборам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890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действующих налоговых льгот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74" y="5473058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собираемости налогов, рост налоговой базы, включая снижение доли теневого сектора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38560" y="5467540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тмена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неэффективных налоговых льгот,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649" y="70452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Мелекесского района на 2018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4944" y="200474"/>
            <a:ext cx="3744416" cy="240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83132769"/>
              </p:ext>
            </p:extLst>
          </p:nvPr>
        </p:nvGraphicFramePr>
        <p:xfrm>
          <a:off x="428604" y="4452934"/>
          <a:ext cx="607223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85728" y="309530"/>
            <a:ext cx="633670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51" y="7140444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ДОХОДЫ- уплаченные физическими лицами и организациями налоги, штрафы, пошлины, безвозмездные поступления от физических лиц и организаций, а также финансовая помощь из вышестоящего бюджета (дотации, субвенции, субсидии и иные трансферты)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(например, на выплату заработной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учителям, на строительство детских садов, дорог и т.п.)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сумма, на которую расходы превышают доходы ПРОФИЦИТ- сумма, на которую доходы превышают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50" y="102391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81809"/>
              </p:ext>
            </p:extLst>
          </p:nvPr>
        </p:nvGraphicFramePr>
        <p:xfrm>
          <a:off x="214290" y="1381100"/>
          <a:ext cx="6286545" cy="290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(отчет)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563,736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458,825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482,657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376,051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381,357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397,717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564,441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458,825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1845487"/>
              </p:ext>
            </p:extLst>
          </p:nvPr>
        </p:nvGraphicFramePr>
        <p:xfrm>
          <a:off x="404664" y="40455"/>
          <a:ext cx="6102678" cy="811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1296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обеспечения сбалансированности бюджета на 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900igr.net/up/datas/175152/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776" y="6857388"/>
            <a:ext cx="4608512" cy="2564395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215106" cy="6068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формирования доходов бюджета</a:t>
            </a:r>
          </a:p>
        </p:txBody>
      </p:sp>
      <p:sp>
        <p:nvSpPr>
          <p:cNvPr id="7" name="Содержимое 10"/>
          <p:cNvSpPr>
            <a:spLocks noGrp="1"/>
          </p:cNvSpPr>
          <p:nvPr>
            <p:ph idx="1"/>
          </p:nvPr>
        </p:nvSpPr>
        <p:spPr>
          <a:xfrm>
            <a:off x="214312" y="1598654"/>
            <a:ext cx="6515100" cy="77468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1168" y="163251"/>
            <a:ext cx="1728192" cy="397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90" y="2238356"/>
            <a:ext cx="2829074" cy="936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бюджетной, налоговой 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таможенно-тарифной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политики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90" y="7810520"/>
            <a:ext cx="280831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071939" y="5313403"/>
            <a:ext cx="203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90" y="2024042"/>
            <a:ext cx="279320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послания Президента РФ Федеральному Собранию  РФ, определяющих бюджетную политику в РФ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6190" y="6810388"/>
            <a:ext cx="2771775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90" y="6810388"/>
            <a:ext cx="2764631" cy="720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Прогнозные данные главных администраторов доходов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8" y="7881958"/>
            <a:ext cx="2736056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УО «О межбюджетных отношениях в Ульяновской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8" y="1483333"/>
            <a:ext cx="2678928" cy="445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90" y="1523976"/>
            <a:ext cx="2771775" cy="511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informo.bg/wp-content/uploads/2018/10/%D0%B1%D1%8E%D0%B4%D0%B6%D0%B5%D1%82-1170x5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3452801"/>
            <a:ext cx="6286543" cy="3068431"/>
          </a:xfrm>
          <a:prstGeom prst="rect">
            <a:avLst/>
          </a:prstGeom>
          <a:noFill/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9" y="3419602"/>
            <a:ext cx="6329955" cy="3097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повышения эффективности бюджетных расходов в 2018 год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24869164"/>
              </p:ext>
            </p:extLst>
          </p:nvPr>
        </p:nvGraphicFramePr>
        <p:xfrm>
          <a:off x="836712" y="1784649"/>
          <a:ext cx="5400600" cy="722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6912" y="112371"/>
            <a:ext cx="4184848" cy="304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11605</TotalTime>
  <Words>2501</Words>
  <Application>Microsoft Office PowerPoint</Application>
  <PresentationFormat>Лист A4 (210x297 мм)</PresentationFormat>
  <Paragraphs>703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宋体</vt:lpstr>
      <vt:lpstr>Arial</vt:lpstr>
      <vt:lpstr>Arial Narrow</vt:lpstr>
      <vt:lpstr>Calibri</vt:lpstr>
      <vt:lpstr>Script MT Bold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правоохранительная деятельность</dc:title>
  <dc:creator>USNCOMPUTERS</dc:creator>
  <cp:lastModifiedBy>Пользователь</cp:lastModifiedBy>
  <cp:revision>1132</cp:revision>
  <cp:lastPrinted>2019-06-20T05:32:04Z</cp:lastPrinted>
  <dcterms:created xsi:type="dcterms:W3CDTF">2014-10-20T09:57:16Z</dcterms:created>
  <dcterms:modified xsi:type="dcterms:W3CDTF">2019-06-20T06:34:46Z</dcterms:modified>
</cp:coreProperties>
</file>